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  <p:sldMasterId id="2147483662" r:id="rId3"/>
  </p:sldMasterIdLst>
  <p:notesMasterIdLst>
    <p:notesMasterId r:id="rId231"/>
  </p:notesMasterIdLst>
  <p:sldIdLst>
    <p:sldId id="257" r:id="rId4"/>
    <p:sldId id="309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8" r:id="rId22"/>
    <p:sldId id="303" r:id="rId23"/>
    <p:sldId id="304" r:id="rId24"/>
    <p:sldId id="305" r:id="rId25"/>
    <p:sldId id="306" r:id="rId26"/>
    <p:sldId id="307" r:id="rId27"/>
    <p:sldId id="310" r:id="rId28"/>
    <p:sldId id="311" r:id="rId29"/>
    <p:sldId id="312" r:id="rId30"/>
    <p:sldId id="313" r:id="rId31"/>
    <p:sldId id="314" r:id="rId32"/>
    <p:sldId id="315" r:id="rId33"/>
    <p:sldId id="501" r:id="rId34"/>
    <p:sldId id="502" r:id="rId35"/>
    <p:sldId id="503" r:id="rId36"/>
    <p:sldId id="504" r:id="rId37"/>
    <p:sldId id="316" r:id="rId38"/>
    <p:sldId id="317" r:id="rId39"/>
    <p:sldId id="318" r:id="rId40"/>
    <p:sldId id="319" r:id="rId41"/>
    <p:sldId id="493" r:id="rId42"/>
    <p:sldId id="494" r:id="rId43"/>
    <p:sldId id="495" r:id="rId44"/>
    <p:sldId id="496" r:id="rId45"/>
    <p:sldId id="497" r:id="rId46"/>
    <p:sldId id="498" r:id="rId47"/>
    <p:sldId id="499" r:id="rId48"/>
    <p:sldId id="500" r:id="rId49"/>
    <p:sldId id="505" r:id="rId50"/>
    <p:sldId id="506" r:id="rId51"/>
    <p:sldId id="507" r:id="rId52"/>
    <p:sldId id="508" r:id="rId53"/>
    <p:sldId id="509" r:id="rId54"/>
    <p:sldId id="510" r:id="rId55"/>
    <p:sldId id="511" r:id="rId56"/>
    <p:sldId id="320" r:id="rId57"/>
    <p:sldId id="321" r:id="rId58"/>
    <p:sldId id="322" r:id="rId59"/>
    <p:sldId id="323" r:id="rId60"/>
    <p:sldId id="324" r:id="rId61"/>
    <p:sldId id="325" r:id="rId62"/>
    <p:sldId id="326" r:id="rId63"/>
    <p:sldId id="327" r:id="rId64"/>
    <p:sldId id="328" r:id="rId65"/>
    <p:sldId id="329" r:id="rId66"/>
    <p:sldId id="330" r:id="rId67"/>
    <p:sldId id="331" r:id="rId68"/>
    <p:sldId id="332" r:id="rId69"/>
    <p:sldId id="333" r:id="rId70"/>
    <p:sldId id="334" r:id="rId71"/>
    <p:sldId id="335" r:id="rId72"/>
    <p:sldId id="336" r:id="rId73"/>
    <p:sldId id="337" r:id="rId74"/>
    <p:sldId id="338" r:id="rId75"/>
    <p:sldId id="339" r:id="rId76"/>
    <p:sldId id="340" r:id="rId77"/>
    <p:sldId id="341" r:id="rId78"/>
    <p:sldId id="342" r:id="rId79"/>
    <p:sldId id="343" r:id="rId80"/>
    <p:sldId id="344" r:id="rId81"/>
    <p:sldId id="345" r:id="rId82"/>
    <p:sldId id="346" r:id="rId83"/>
    <p:sldId id="347" r:id="rId84"/>
    <p:sldId id="348" r:id="rId85"/>
    <p:sldId id="349" r:id="rId86"/>
    <p:sldId id="350" r:id="rId87"/>
    <p:sldId id="351" r:id="rId88"/>
    <p:sldId id="352" r:id="rId89"/>
    <p:sldId id="353" r:id="rId90"/>
    <p:sldId id="354" r:id="rId91"/>
    <p:sldId id="355" r:id="rId92"/>
    <p:sldId id="356" r:id="rId93"/>
    <p:sldId id="357" r:id="rId94"/>
    <p:sldId id="358" r:id="rId95"/>
    <p:sldId id="359" r:id="rId96"/>
    <p:sldId id="360" r:id="rId97"/>
    <p:sldId id="361" r:id="rId98"/>
    <p:sldId id="362" r:id="rId99"/>
    <p:sldId id="363" r:id="rId100"/>
    <p:sldId id="364" r:id="rId101"/>
    <p:sldId id="365" r:id="rId102"/>
    <p:sldId id="366" r:id="rId103"/>
    <p:sldId id="367" r:id="rId104"/>
    <p:sldId id="368" r:id="rId105"/>
    <p:sldId id="369" r:id="rId106"/>
    <p:sldId id="370" r:id="rId107"/>
    <p:sldId id="371" r:id="rId108"/>
    <p:sldId id="372" r:id="rId109"/>
    <p:sldId id="373" r:id="rId110"/>
    <p:sldId id="374" r:id="rId111"/>
    <p:sldId id="375" r:id="rId112"/>
    <p:sldId id="376" r:id="rId113"/>
    <p:sldId id="377" r:id="rId114"/>
    <p:sldId id="378" r:id="rId115"/>
    <p:sldId id="379" r:id="rId116"/>
    <p:sldId id="380" r:id="rId117"/>
    <p:sldId id="381" r:id="rId118"/>
    <p:sldId id="382" r:id="rId119"/>
    <p:sldId id="383" r:id="rId120"/>
    <p:sldId id="384" r:id="rId121"/>
    <p:sldId id="410" r:id="rId122"/>
    <p:sldId id="385" r:id="rId123"/>
    <p:sldId id="386" r:id="rId124"/>
    <p:sldId id="387" r:id="rId125"/>
    <p:sldId id="388" r:id="rId126"/>
    <p:sldId id="389" r:id="rId127"/>
    <p:sldId id="390" r:id="rId128"/>
    <p:sldId id="391" r:id="rId129"/>
    <p:sldId id="409" r:id="rId130"/>
    <p:sldId id="411" r:id="rId131"/>
    <p:sldId id="392" r:id="rId132"/>
    <p:sldId id="393" r:id="rId133"/>
    <p:sldId id="394" r:id="rId134"/>
    <p:sldId id="395" r:id="rId135"/>
    <p:sldId id="396" r:id="rId136"/>
    <p:sldId id="397" r:id="rId137"/>
    <p:sldId id="398" r:id="rId138"/>
    <p:sldId id="399" r:id="rId139"/>
    <p:sldId id="400" r:id="rId140"/>
    <p:sldId id="401" r:id="rId141"/>
    <p:sldId id="402" r:id="rId142"/>
    <p:sldId id="403" r:id="rId143"/>
    <p:sldId id="404" r:id="rId144"/>
    <p:sldId id="405" r:id="rId145"/>
    <p:sldId id="406" r:id="rId146"/>
    <p:sldId id="407" r:id="rId147"/>
    <p:sldId id="408" r:id="rId148"/>
    <p:sldId id="412" r:id="rId149"/>
    <p:sldId id="413" r:id="rId150"/>
    <p:sldId id="414" r:id="rId151"/>
    <p:sldId id="415" r:id="rId152"/>
    <p:sldId id="416" r:id="rId153"/>
    <p:sldId id="417" r:id="rId154"/>
    <p:sldId id="418" r:id="rId155"/>
    <p:sldId id="419" r:id="rId156"/>
    <p:sldId id="420" r:id="rId157"/>
    <p:sldId id="421" r:id="rId158"/>
    <p:sldId id="422" r:id="rId159"/>
    <p:sldId id="423" r:id="rId160"/>
    <p:sldId id="424" r:id="rId161"/>
    <p:sldId id="425" r:id="rId162"/>
    <p:sldId id="426" r:id="rId163"/>
    <p:sldId id="427" r:id="rId164"/>
    <p:sldId id="428" r:id="rId165"/>
    <p:sldId id="429" r:id="rId166"/>
    <p:sldId id="430" r:id="rId167"/>
    <p:sldId id="431" r:id="rId168"/>
    <p:sldId id="432" r:id="rId169"/>
    <p:sldId id="433" r:id="rId170"/>
    <p:sldId id="434" r:id="rId171"/>
    <p:sldId id="435" r:id="rId172"/>
    <p:sldId id="436" r:id="rId173"/>
    <p:sldId id="437" r:id="rId174"/>
    <p:sldId id="438" r:id="rId175"/>
    <p:sldId id="439" r:id="rId176"/>
    <p:sldId id="440" r:id="rId177"/>
    <p:sldId id="441" r:id="rId178"/>
    <p:sldId id="442" r:id="rId179"/>
    <p:sldId id="443" r:id="rId180"/>
    <p:sldId id="444" r:id="rId181"/>
    <p:sldId id="445" r:id="rId182"/>
    <p:sldId id="446" r:id="rId183"/>
    <p:sldId id="447" r:id="rId184"/>
    <p:sldId id="448" r:id="rId185"/>
    <p:sldId id="449" r:id="rId186"/>
    <p:sldId id="450" r:id="rId187"/>
    <p:sldId id="451" r:id="rId188"/>
    <p:sldId id="452" r:id="rId189"/>
    <p:sldId id="453" r:id="rId190"/>
    <p:sldId id="454" r:id="rId191"/>
    <p:sldId id="455" r:id="rId192"/>
    <p:sldId id="456" r:id="rId193"/>
    <p:sldId id="457" r:id="rId194"/>
    <p:sldId id="458" r:id="rId195"/>
    <p:sldId id="459" r:id="rId196"/>
    <p:sldId id="460" r:id="rId197"/>
    <p:sldId id="461" r:id="rId198"/>
    <p:sldId id="462" r:id="rId199"/>
    <p:sldId id="463" r:id="rId200"/>
    <p:sldId id="464" r:id="rId201"/>
    <p:sldId id="465" r:id="rId202"/>
    <p:sldId id="466" r:id="rId203"/>
    <p:sldId id="467" r:id="rId204"/>
    <p:sldId id="468" r:id="rId205"/>
    <p:sldId id="469" r:id="rId206"/>
    <p:sldId id="470" r:id="rId207"/>
    <p:sldId id="471" r:id="rId208"/>
    <p:sldId id="472" r:id="rId209"/>
    <p:sldId id="473" r:id="rId210"/>
    <p:sldId id="474" r:id="rId211"/>
    <p:sldId id="475" r:id="rId212"/>
    <p:sldId id="476" r:id="rId213"/>
    <p:sldId id="477" r:id="rId214"/>
    <p:sldId id="478" r:id="rId215"/>
    <p:sldId id="479" r:id="rId216"/>
    <p:sldId id="480" r:id="rId217"/>
    <p:sldId id="481" r:id="rId218"/>
    <p:sldId id="482" r:id="rId219"/>
    <p:sldId id="483" r:id="rId220"/>
    <p:sldId id="484" r:id="rId221"/>
    <p:sldId id="485" r:id="rId222"/>
    <p:sldId id="486" r:id="rId223"/>
    <p:sldId id="487" r:id="rId224"/>
    <p:sldId id="488" r:id="rId225"/>
    <p:sldId id="489" r:id="rId226"/>
    <p:sldId id="490" r:id="rId227"/>
    <p:sldId id="491" r:id="rId228"/>
    <p:sldId id="492" r:id="rId229"/>
    <p:sldId id="286" r:id="rId23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icio" id="{2DFEC5A0-9700-4526-8A7F-89490B6B18F1}">
          <p14:sldIdLst>
            <p14:sldId id="257"/>
          </p14:sldIdLst>
        </p14:section>
        <p14:section name="Editores" id="{4B064752-D99B-49D2-BE4E-685ED941123F}">
          <p14:sldIdLst>
            <p14:sldId id="309"/>
            <p14:sldId id="287"/>
            <p14:sldId id="288"/>
            <p14:sldId id="289"/>
            <p14:sldId id="290"/>
          </p14:sldIdLst>
        </p14:section>
        <p14:section name="HTML" id="{DE09EE8B-E0EC-4913-8216-A45F478E0607}">
          <p14:sldIdLst>
            <p14:sldId id="291"/>
            <p14:sldId id="292"/>
            <p14:sldId id="293"/>
            <p14:sldId id="294"/>
          </p14:sldIdLst>
        </p14:section>
        <p14:section name="CSS" id="{2CD762CD-257D-4425-B6A4-50BC920B1A91}">
          <p14:sldIdLst>
            <p14:sldId id="295"/>
            <p14:sldId id="296"/>
            <p14:sldId id="297"/>
            <p14:sldId id="298"/>
            <p14:sldId id="299"/>
          </p14:sldIdLst>
        </p14:section>
        <p14:section name="JS" id="{78493242-0F26-4844-9A5E-1E9653BC8699}">
          <p14:sldIdLst>
            <p14:sldId id="300"/>
            <p14:sldId id="301"/>
            <p14:sldId id="302"/>
          </p14:sldIdLst>
        </p14:section>
        <p14:section name="Single Page Application" id="{777C2DFB-83A3-4A41-A947-736340FE99CC}">
          <p14:sldIdLst>
            <p14:sldId id="308"/>
            <p14:sldId id="303"/>
            <p14:sldId id="304"/>
          </p14:sldIdLst>
        </p14:section>
        <p14:section name="Orientação a Objetos" id="{8D4E82D8-8AA8-49CF-AA73-0C82FE1B0C5D}">
          <p14:sldIdLst>
            <p14:sldId id="305"/>
            <p14:sldId id="306"/>
            <p14:sldId id="307"/>
          </p14:sldIdLst>
        </p14:section>
        <p14:section name="MVWhatever" id="{0EB618BA-6EEF-4956-87FE-1E498F5DD724}">
          <p14:sldIdLst>
            <p14:sldId id="310"/>
            <p14:sldId id="311"/>
            <p14:sldId id="312"/>
            <p14:sldId id="313"/>
            <p14:sldId id="314"/>
            <p14:sldId id="315"/>
          </p14:sldIdLst>
        </p14:section>
        <p14:section name="Reatividade" id="{A91C20E2-9178-462F-900D-B2A21B6E4101}">
          <p14:sldIdLst>
            <p14:sldId id="501"/>
            <p14:sldId id="502"/>
            <p14:sldId id="503"/>
            <p14:sldId id="504"/>
          </p14:sldIdLst>
        </p14:section>
        <p14:section name="Bootstrap" id="{78C51066-ADF0-4E74-A09F-D413F17EDF9A}">
          <p14:sldIdLst>
            <p14:sldId id="316"/>
            <p14:sldId id="317"/>
            <p14:sldId id="318"/>
            <p14:sldId id="319"/>
          </p14:sldIdLst>
        </p14:section>
        <p14:section name="TypeScript" id="{A1934B95-B477-4C81-9C26-BA980660BA43}">
          <p14:sldIdLst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</p14:sldIdLst>
        </p14:section>
        <p14:section name="Git" id="{CC2772D7-2645-483B-88C1-98A9C33B77BB}">
          <p14:sldIdLst>
            <p14:sldId id="505"/>
            <p14:sldId id="506"/>
            <p14:sldId id="507"/>
            <p14:sldId id="508"/>
            <p14:sldId id="509"/>
            <p14:sldId id="510"/>
            <p14:sldId id="511"/>
          </p14:sldIdLst>
        </p14:section>
        <p14:section name="Configuração de Ambiente" id="{4580EC6B-EA5C-4E74-99AB-9CF537216D6A}">
          <p14:sldIdLst>
            <p14:sldId id="320"/>
            <p14:sldId id="321"/>
            <p14:sldId id="322"/>
            <p14:sldId id="323"/>
            <p14:sldId id="324"/>
            <p14:sldId id="325"/>
            <p14:sldId id="326"/>
          </p14:sldIdLst>
        </p14:section>
        <p14:section name="Angular CLI" id="{EA037893-87F1-4A82-B890-F1CD39F46DFD}">
          <p14:sldIdLst>
            <p14:sldId id="327"/>
            <p14:sldId id="328"/>
            <p14:sldId id="329"/>
            <p14:sldId id="330"/>
            <p14:sldId id="331"/>
            <p14:sldId id="332"/>
          </p14:sldIdLst>
        </p14:section>
        <p14:section name="Estrutura de Pastas" id="{29E74FD4-B7EB-48D9-BFC0-ED8DA5303AF5}">
          <p14:sldIdLst>
            <p14:sldId id="333"/>
            <p14:sldId id="334"/>
            <p14:sldId id="335"/>
          </p14:sldIdLst>
        </p14:section>
        <p14:section name="Lint" id="{43B6967E-D3EA-4A1D-941C-5310BBE99FF5}">
          <p14:sldIdLst>
            <p14:sldId id="336"/>
            <p14:sldId id="337"/>
            <p14:sldId id="338"/>
            <p14:sldId id="339"/>
          </p14:sldIdLst>
        </p14:section>
        <p14:section name="Testes no Angular" id="{9C58426F-8D61-45D1-B4C5-3634A5A34066}">
          <p14:sldIdLst>
            <p14:sldId id="340"/>
            <p14:sldId id="341"/>
            <p14:sldId id="342"/>
          </p14:sldIdLst>
        </p14:section>
        <p14:section name="Componentes" id="{8D5DC5C6-5DF0-4B51-966D-F70B25C39415}">
          <p14:sldIdLst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</p14:sldIdLst>
        </p14:section>
        <p14:section name="Diretivas" id="{68A69725-C346-454F-B1DB-FD8AB425FAE9}">
          <p14:sldIdLst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</p14:sldIdLst>
        </p14:section>
        <p14:section name="Event Binding" id="{3C8EAC4B-C4CF-4D28-AF51-8EB916DB4627}">
          <p14:sldIdLst>
            <p14:sldId id="362"/>
            <p14:sldId id="363"/>
            <p14:sldId id="364"/>
            <p14:sldId id="365"/>
            <p14:sldId id="366"/>
            <p14:sldId id="367"/>
            <p14:sldId id="368"/>
          </p14:sldIdLst>
        </p14:section>
        <p14:section name="Property Binding" id="{FBCF0FE7-D74F-4191-A9AB-CBEDCB63C687}">
          <p14:sldIdLst>
            <p14:sldId id="369"/>
            <p14:sldId id="370"/>
            <p14:sldId id="371"/>
            <p14:sldId id="372"/>
            <p14:sldId id="373"/>
            <p14:sldId id="374"/>
            <p14:sldId id="375"/>
          </p14:sldIdLst>
        </p14:section>
        <p14:section name="Two-Way-Binding" id="{27E61AA3-5509-4F56-A63D-6797F24DE80D}">
          <p14:sldIdLst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</p14:sldIdLst>
        </p14:section>
        <p14:section name="Modularização" id="{863C124D-B53D-4192-82BF-511DDFF7F696}">
          <p14:sldIdLst>
            <p14:sldId id="410"/>
            <p14:sldId id="385"/>
            <p14:sldId id="386"/>
            <p14:sldId id="387"/>
            <p14:sldId id="388"/>
            <p14:sldId id="389"/>
            <p14:sldId id="390"/>
            <p14:sldId id="391"/>
          </p14:sldIdLst>
        </p14:section>
        <p14:section name="Input-Output" id="{A5F72ADA-63F2-43A2-A6A8-6F2446D12D6C}">
          <p14:sldIdLst>
            <p14:sldId id="409"/>
            <p14:sldId id="41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</p14:sldIdLst>
        </p14:section>
        <p14:section name="Serviços" id="{9A9726BC-BC92-4E6F-A2D9-F101256C36C2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</p14:sldIdLst>
        </p14:section>
        <p14:section name="Rotas" id="{AD09D6D2-4534-47E3-8940-C378AFE0E5ED}">
          <p14:sldIdLst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</p14:sldIdLst>
        </p14:section>
        <p14:section name="Formulário" id="{A45D19A3-A83F-4A93-87DA-CB2CE68B5711}">
          <p14:sldIdLst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</p14:sldIdLst>
        </p14:section>
        <p14:section name="Pipes" id="{8A13EB69-F818-45E7-B11F-3D51A263DF37}">
          <p14:sldIdLst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</p14:sldIdLst>
        </p14:section>
        <p14:section name="Apêndice" id="{9AFE32C3-12CF-4090-A7D9-72F3C9D291D8}">
          <p14:sldIdLst>
            <p14:sldId id="490"/>
            <p14:sldId id="491"/>
            <p14:sldId id="492"/>
          </p14:sldIdLst>
        </p14:section>
        <p14:section name="Fim" id="{81329690-8DFA-4709-9EDC-CD2B148202AE}">
          <p14:sldIdLst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000" autoAdjust="0"/>
    <p:restoredTop sz="94050" autoAdjust="0"/>
  </p:normalViewPr>
  <p:slideViewPr>
    <p:cSldViewPr snapToGrid="0" showGuides="1">
      <p:cViewPr varScale="1">
        <p:scale>
          <a:sx n="65" d="100"/>
          <a:sy n="65" d="100"/>
        </p:scale>
        <p:origin x="120" y="78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59" Type="http://schemas.openxmlformats.org/officeDocument/2006/relationships/slide" Target="slides/slide156.xml"/><Relationship Id="rId170" Type="http://schemas.openxmlformats.org/officeDocument/2006/relationships/slide" Target="slides/slide167.xml"/><Relationship Id="rId191" Type="http://schemas.openxmlformats.org/officeDocument/2006/relationships/slide" Target="slides/slide188.xml"/><Relationship Id="rId205" Type="http://schemas.openxmlformats.org/officeDocument/2006/relationships/slide" Target="slides/slide202.xml"/><Relationship Id="rId226" Type="http://schemas.openxmlformats.org/officeDocument/2006/relationships/slide" Target="slides/slide22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53" Type="http://schemas.openxmlformats.org/officeDocument/2006/relationships/slide" Target="slides/slide50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149" Type="http://schemas.openxmlformats.org/officeDocument/2006/relationships/slide" Target="slides/slide146.xml"/><Relationship Id="rId5" Type="http://schemas.openxmlformats.org/officeDocument/2006/relationships/slide" Target="slides/slide2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181" Type="http://schemas.openxmlformats.org/officeDocument/2006/relationships/slide" Target="slides/slide178.xml"/><Relationship Id="rId216" Type="http://schemas.openxmlformats.org/officeDocument/2006/relationships/slide" Target="slides/slide213.xml"/><Relationship Id="rId22" Type="http://schemas.openxmlformats.org/officeDocument/2006/relationships/slide" Target="slides/slide19.xml"/><Relationship Id="rId43" Type="http://schemas.openxmlformats.org/officeDocument/2006/relationships/slide" Target="slides/slide40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139" Type="http://schemas.openxmlformats.org/officeDocument/2006/relationships/slide" Target="slides/slide13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55" Type="http://schemas.openxmlformats.org/officeDocument/2006/relationships/slide" Target="slides/slide152.xml"/><Relationship Id="rId171" Type="http://schemas.openxmlformats.org/officeDocument/2006/relationships/slide" Target="slides/slide168.xml"/><Relationship Id="rId176" Type="http://schemas.openxmlformats.org/officeDocument/2006/relationships/slide" Target="slides/slide173.xml"/><Relationship Id="rId192" Type="http://schemas.openxmlformats.org/officeDocument/2006/relationships/slide" Target="slides/slide189.xml"/><Relationship Id="rId197" Type="http://schemas.openxmlformats.org/officeDocument/2006/relationships/slide" Target="slides/slide194.xml"/><Relationship Id="rId206" Type="http://schemas.openxmlformats.org/officeDocument/2006/relationships/slide" Target="slides/slide203.xml"/><Relationship Id="rId227" Type="http://schemas.openxmlformats.org/officeDocument/2006/relationships/slide" Target="slides/slide224.xml"/><Relationship Id="rId201" Type="http://schemas.openxmlformats.org/officeDocument/2006/relationships/slide" Target="slides/slide198.xml"/><Relationship Id="rId222" Type="http://schemas.openxmlformats.org/officeDocument/2006/relationships/slide" Target="slides/slide219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slide" Target="slides/slide121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45" Type="http://schemas.openxmlformats.org/officeDocument/2006/relationships/slide" Target="slides/slide142.xml"/><Relationship Id="rId161" Type="http://schemas.openxmlformats.org/officeDocument/2006/relationships/slide" Target="slides/slide158.xml"/><Relationship Id="rId166" Type="http://schemas.openxmlformats.org/officeDocument/2006/relationships/slide" Target="slides/slide163.xml"/><Relationship Id="rId182" Type="http://schemas.openxmlformats.org/officeDocument/2006/relationships/slide" Target="slides/slide179.xml"/><Relationship Id="rId187" Type="http://schemas.openxmlformats.org/officeDocument/2006/relationships/slide" Target="slides/slide184.xml"/><Relationship Id="rId217" Type="http://schemas.openxmlformats.org/officeDocument/2006/relationships/slide" Target="slides/slide214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212" Type="http://schemas.openxmlformats.org/officeDocument/2006/relationships/slide" Target="slides/slide209.xml"/><Relationship Id="rId233" Type="http://schemas.openxmlformats.org/officeDocument/2006/relationships/viewProps" Target="viewProps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35" Type="http://schemas.openxmlformats.org/officeDocument/2006/relationships/slide" Target="slides/slide132.xml"/><Relationship Id="rId151" Type="http://schemas.openxmlformats.org/officeDocument/2006/relationships/slide" Target="slides/slide148.xml"/><Relationship Id="rId156" Type="http://schemas.openxmlformats.org/officeDocument/2006/relationships/slide" Target="slides/slide153.xml"/><Relationship Id="rId177" Type="http://schemas.openxmlformats.org/officeDocument/2006/relationships/slide" Target="slides/slide174.xml"/><Relationship Id="rId198" Type="http://schemas.openxmlformats.org/officeDocument/2006/relationships/slide" Target="slides/slide195.xml"/><Relationship Id="rId172" Type="http://schemas.openxmlformats.org/officeDocument/2006/relationships/slide" Target="slides/slide169.xml"/><Relationship Id="rId193" Type="http://schemas.openxmlformats.org/officeDocument/2006/relationships/slide" Target="slides/slide190.xml"/><Relationship Id="rId202" Type="http://schemas.openxmlformats.org/officeDocument/2006/relationships/slide" Target="slides/slide199.xml"/><Relationship Id="rId207" Type="http://schemas.openxmlformats.org/officeDocument/2006/relationships/slide" Target="slides/slide204.xml"/><Relationship Id="rId223" Type="http://schemas.openxmlformats.org/officeDocument/2006/relationships/slide" Target="slides/slide220.xml"/><Relationship Id="rId228" Type="http://schemas.openxmlformats.org/officeDocument/2006/relationships/slide" Target="slides/slide22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141" Type="http://schemas.openxmlformats.org/officeDocument/2006/relationships/slide" Target="slides/slide138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188" Type="http://schemas.openxmlformats.org/officeDocument/2006/relationships/slide" Target="slides/slide185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162" Type="http://schemas.openxmlformats.org/officeDocument/2006/relationships/slide" Target="slides/slide159.xml"/><Relationship Id="rId183" Type="http://schemas.openxmlformats.org/officeDocument/2006/relationships/slide" Target="slides/slide180.xml"/><Relationship Id="rId213" Type="http://schemas.openxmlformats.org/officeDocument/2006/relationships/slide" Target="slides/slide210.xml"/><Relationship Id="rId218" Type="http://schemas.openxmlformats.org/officeDocument/2006/relationships/slide" Target="slides/slide215.xml"/><Relationship Id="rId234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slide" Target="slides/slide175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52" Type="http://schemas.openxmlformats.org/officeDocument/2006/relationships/slide" Target="slides/slide149.xml"/><Relationship Id="rId173" Type="http://schemas.openxmlformats.org/officeDocument/2006/relationships/slide" Target="slides/slide170.xml"/><Relationship Id="rId194" Type="http://schemas.openxmlformats.org/officeDocument/2006/relationships/slide" Target="slides/slide191.xml"/><Relationship Id="rId199" Type="http://schemas.openxmlformats.org/officeDocument/2006/relationships/slide" Target="slides/slide196.xml"/><Relationship Id="rId203" Type="http://schemas.openxmlformats.org/officeDocument/2006/relationships/slide" Target="slides/slide200.xml"/><Relationship Id="rId208" Type="http://schemas.openxmlformats.org/officeDocument/2006/relationships/slide" Target="slides/slide205.xml"/><Relationship Id="rId229" Type="http://schemas.openxmlformats.org/officeDocument/2006/relationships/slide" Target="slides/slide226.xml"/><Relationship Id="rId19" Type="http://schemas.openxmlformats.org/officeDocument/2006/relationships/slide" Target="slides/slide16.xml"/><Relationship Id="rId224" Type="http://schemas.openxmlformats.org/officeDocument/2006/relationships/slide" Target="slides/slide221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184" Type="http://schemas.openxmlformats.org/officeDocument/2006/relationships/slide" Target="slides/slide181.xml"/><Relationship Id="rId189" Type="http://schemas.openxmlformats.org/officeDocument/2006/relationships/slide" Target="slides/slide186.xml"/><Relationship Id="rId219" Type="http://schemas.openxmlformats.org/officeDocument/2006/relationships/slide" Target="slides/slide216.xml"/><Relationship Id="rId3" Type="http://schemas.openxmlformats.org/officeDocument/2006/relationships/slideMaster" Target="slideMasters/slideMaster2.xml"/><Relationship Id="rId214" Type="http://schemas.openxmlformats.org/officeDocument/2006/relationships/slide" Target="slides/slide211.xml"/><Relationship Id="rId230" Type="http://schemas.openxmlformats.org/officeDocument/2006/relationships/slide" Target="slides/slide227.xml"/><Relationship Id="rId235" Type="http://schemas.openxmlformats.org/officeDocument/2006/relationships/tableStyles" Target="tableStyles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74" Type="http://schemas.openxmlformats.org/officeDocument/2006/relationships/slide" Target="slides/slide171.xml"/><Relationship Id="rId179" Type="http://schemas.openxmlformats.org/officeDocument/2006/relationships/slide" Target="slides/slide176.xml"/><Relationship Id="rId195" Type="http://schemas.openxmlformats.org/officeDocument/2006/relationships/slide" Target="slides/slide192.xml"/><Relationship Id="rId209" Type="http://schemas.openxmlformats.org/officeDocument/2006/relationships/slide" Target="slides/slide206.xml"/><Relationship Id="rId190" Type="http://schemas.openxmlformats.org/officeDocument/2006/relationships/slide" Target="slides/slide187.xml"/><Relationship Id="rId204" Type="http://schemas.openxmlformats.org/officeDocument/2006/relationships/slide" Target="slides/slide201.xml"/><Relationship Id="rId220" Type="http://schemas.openxmlformats.org/officeDocument/2006/relationships/slide" Target="slides/slide217.xml"/><Relationship Id="rId225" Type="http://schemas.openxmlformats.org/officeDocument/2006/relationships/slide" Target="slides/slide222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48" Type="http://schemas.openxmlformats.org/officeDocument/2006/relationships/slide" Target="slides/slide145.xml"/><Relationship Id="rId164" Type="http://schemas.openxmlformats.org/officeDocument/2006/relationships/slide" Target="slides/slide161.xml"/><Relationship Id="rId169" Type="http://schemas.openxmlformats.org/officeDocument/2006/relationships/slide" Target="slides/slide166.xml"/><Relationship Id="rId185" Type="http://schemas.openxmlformats.org/officeDocument/2006/relationships/slide" Target="slides/slide18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80" Type="http://schemas.openxmlformats.org/officeDocument/2006/relationships/slide" Target="slides/slide177.xml"/><Relationship Id="rId210" Type="http://schemas.openxmlformats.org/officeDocument/2006/relationships/slide" Target="slides/slide207.xml"/><Relationship Id="rId215" Type="http://schemas.openxmlformats.org/officeDocument/2006/relationships/slide" Target="slides/slide212.xml"/><Relationship Id="rId236" Type="http://schemas.microsoft.com/office/2015/10/relationships/revisionInfo" Target="revisionInfo.xml"/><Relationship Id="rId26" Type="http://schemas.openxmlformats.org/officeDocument/2006/relationships/slide" Target="slides/slide23.xml"/><Relationship Id="rId231" Type="http://schemas.openxmlformats.org/officeDocument/2006/relationships/notesMaster" Target="notesMasters/notesMaster1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75" Type="http://schemas.openxmlformats.org/officeDocument/2006/relationships/slide" Target="slides/slide172.xml"/><Relationship Id="rId196" Type="http://schemas.openxmlformats.org/officeDocument/2006/relationships/slide" Target="slides/slide193.xml"/><Relationship Id="rId200" Type="http://schemas.openxmlformats.org/officeDocument/2006/relationships/slide" Target="slides/slide197.xml"/><Relationship Id="rId16" Type="http://schemas.openxmlformats.org/officeDocument/2006/relationships/slide" Target="slides/slide13.xml"/><Relationship Id="rId221" Type="http://schemas.openxmlformats.org/officeDocument/2006/relationships/slide" Target="slides/slide218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90" Type="http://schemas.openxmlformats.org/officeDocument/2006/relationships/slide" Target="slides/slide87.xml"/><Relationship Id="rId165" Type="http://schemas.openxmlformats.org/officeDocument/2006/relationships/slide" Target="slides/slide162.xml"/><Relationship Id="rId186" Type="http://schemas.openxmlformats.org/officeDocument/2006/relationships/slide" Target="slides/slide183.xml"/><Relationship Id="rId211" Type="http://schemas.openxmlformats.org/officeDocument/2006/relationships/slide" Target="slides/slide208.xml"/><Relationship Id="rId232" Type="http://schemas.openxmlformats.org/officeDocument/2006/relationships/presProps" Target="presProps.xml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7B1EB-2FFB-4AF7-8A45-9B4175B2492A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CACC8-C027-46BB-883D-EBB74D352A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008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CACC8-C027-46BB-883D-EBB74D352AF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8192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CACC8-C027-46BB-883D-EBB74D352AFD}" type="slidenum">
              <a:rPr lang="pt-BR" smtClean="0"/>
              <a:t>95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2176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40A9-8F57-49B2-9912-2DCEB0E07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060388-3D29-4905-B199-E13CA565B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95E17-078B-4496-820E-600FDE776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8D983-888F-4C9F-8146-2F0B9B658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03F9F-0894-4909-A006-A9132DA0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533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20B7B-9162-4917-8438-5CB7815A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536F9-8471-42A0-BF61-91C01437A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18ABF-0967-4AA7-90D1-FCFE9018B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2E328-A2FC-43A1-BF3F-02475CBD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4C937-6E16-4A00-9C60-9C68C291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61211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957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4605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2608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3261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spcBef>
                <a:spcPts val="1200"/>
              </a:spcBef>
              <a:defRPr sz="2799" cap="none" baseline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966825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556313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5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685870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535213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896718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9910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EF4BB0-D8B9-430A-801B-44622C683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E9AF2-6EA8-40BA-A66E-0A51AE405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F3F72-08F2-40DA-8A3F-81F8B8DD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3FFBD-B2E8-463C-9DFF-52958191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974DC-005C-4E55-AA81-99ABFAC5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596684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210466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4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492772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481927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532599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735985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554050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7282291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554532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02439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3659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white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1224BE-E306-4264-A30A-5C39AFF910A6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t>13/04/2018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650468" y="6557911"/>
            <a:ext cx="592183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048863C-03EC-450E-88A4-6CFEFCFC291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247966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3163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552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2409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8983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8310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0373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67485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58571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6267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8600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88173260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7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06591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125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878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1748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22463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058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03766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0567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4240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I Slide Design Pac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26411" y="3325224"/>
            <a:ext cx="8139179" cy="747724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AI SLIDE DESIGN PACK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26411" y="4116313"/>
            <a:ext cx="8139179" cy="304628"/>
          </a:xfrm>
        </p:spPr>
        <p:txBody>
          <a:bodyPr>
            <a:spAutoFit/>
          </a:bodyPr>
          <a:lstStyle>
            <a:lvl1pPr algn="ctr">
              <a:defRPr sz="1800" b="1" cap="all" baseline="0">
                <a:solidFill>
                  <a:sysClr val="windowText" lastClr="000000">
                    <a:alpha val="35000"/>
                  </a:sys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VERSION 1.0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4016355" y="2148492"/>
            <a:ext cx="882344" cy="881796"/>
            <a:chOff x="4014786" y="2148990"/>
            <a:chExt cx="881999" cy="882000"/>
          </a:xfrm>
        </p:grpSpPr>
        <p:sp>
          <p:nvSpPr>
            <p:cNvPr id="118" name="Oval 117"/>
            <p:cNvSpPr>
              <a:spLocks noChangeArrowheads="1"/>
            </p:cNvSpPr>
            <p:nvPr userDrawn="1"/>
          </p:nvSpPr>
          <p:spPr bwMode="auto">
            <a:xfrm>
              <a:off x="4014786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accent2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3" name="Picture 7"/>
            <p:cNvPicPr>
              <a:picLocks noChangeAspect="1" noChangeArrowheads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0129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 userDrawn="1"/>
        </p:nvGrpSpPr>
        <p:grpSpPr>
          <a:xfrm>
            <a:off x="2924039" y="2148492"/>
            <a:ext cx="882344" cy="881796"/>
            <a:chOff x="2922897" y="2148990"/>
            <a:chExt cx="881999" cy="882000"/>
          </a:xfrm>
        </p:grpSpPr>
        <p:sp>
          <p:nvSpPr>
            <p:cNvPr id="117" name="Oval 116"/>
            <p:cNvSpPr>
              <a:spLocks noChangeArrowheads="1"/>
            </p:cNvSpPr>
            <p:nvPr userDrawn="1"/>
          </p:nvSpPr>
          <p:spPr bwMode="auto">
            <a:xfrm>
              <a:off x="2922897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4" name="Picture 2"/>
            <p:cNvPicPr>
              <a:picLocks noChangeAspect="1" noChangeArrowheads="1"/>
            </p:cNvPicPr>
            <p:nvPr userDrawn="1"/>
          </p:nvPicPr>
          <p:blipFill>
            <a:blip r:embed="rId3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240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Group 6"/>
          <p:cNvGrpSpPr/>
          <p:nvPr userDrawn="1"/>
        </p:nvGrpSpPr>
        <p:grpSpPr>
          <a:xfrm>
            <a:off x="5108671" y="2148492"/>
            <a:ext cx="882344" cy="881796"/>
            <a:chOff x="5106675" y="2148990"/>
            <a:chExt cx="881999" cy="882000"/>
          </a:xfrm>
        </p:grpSpPr>
        <p:sp>
          <p:nvSpPr>
            <p:cNvPr id="119" name="Oval 118"/>
            <p:cNvSpPr>
              <a:spLocks noChangeArrowheads="1"/>
            </p:cNvSpPr>
            <p:nvPr userDrawn="1"/>
          </p:nvSpPr>
          <p:spPr bwMode="auto">
            <a:xfrm>
              <a:off x="5106675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5" name="Picture 124"/>
            <p:cNvPicPr>
              <a:picLocks noChangeAspect="1" noChangeArrowheads="1"/>
            </p:cNvPicPr>
            <p:nvPr userDrawn="1"/>
          </p:nvPicPr>
          <p:blipFill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487" y="2334334"/>
              <a:ext cx="516375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oup 7"/>
          <p:cNvGrpSpPr/>
          <p:nvPr userDrawn="1"/>
        </p:nvGrpSpPr>
        <p:grpSpPr>
          <a:xfrm>
            <a:off x="6200986" y="2148492"/>
            <a:ext cx="882344" cy="881796"/>
            <a:chOff x="6198564" y="2148990"/>
            <a:chExt cx="881999" cy="882000"/>
          </a:xfrm>
        </p:grpSpPr>
        <p:sp>
          <p:nvSpPr>
            <p:cNvPr id="120" name="Oval 119"/>
            <p:cNvSpPr>
              <a:spLocks noChangeArrowheads="1"/>
            </p:cNvSpPr>
            <p:nvPr userDrawn="1"/>
          </p:nvSpPr>
          <p:spPr bwMode="auto">
            <a:xfrm>
              <a:off x="6198564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6" name="Picture 125"/>
            <p:cNvPicPr>
              <a:picLocks noChangeAspect="1" noChangeArrowheads="1"/>
            </p:cNvPicPr>
            <p:nvPr userDrawn="1"/>
          </p:nvPicPr>
          <p:blipFill>
            <a:blip r:embed="rId5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3907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 userDrawn="1"/>
        </p:nvGrpSpPr>
        <p:grpSpPr>
          <a:xfrm>
            <a:off x="7293302" y="2148492"/>
            <a:ext cx="882344" cy="881796"/>
            <a:chOff x="7290453" y="2148990"/>
            <a:chExt cx="881999" cy="882000"/>
          </a:xfrm>
        </p:grpSpPr>
        <p:sp>
          <p:nvSpPr>
            <p:cNvPr id="121" name="Oval 120"/>
            <p:cNvSpPr>
              <a:spLocks noChangeArrowheads="1"/>
            </p:cNvSpPr>
            <p:nvPr userDrawn="1"/>
          </p:nvSpPr>
          <p:spPr bwMode="auto">
            <a:xfrm>
              <a:off x="729045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7" name="Picture 126"/>
            <p:cNvPicPr>
              <a:picLocks noChangeAspect="1" noChangeArrowheads="1"/>
            </p:cNvPicPr>
            <p:nvPr userDrawn="1"/>
          </p:nvPicPr>
          <p:blipFill>
            <a:blip r:embed="rId6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579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 userDrawn="1"/>
        </p:nvGrpSpPr>
        <p:grpSpPr>
          <a:xfrm>
            <a:off x="8385619" y="2148492"/>
            <a:ext cx="882344" cy="881796"/>
            <a:chOff x="8382343" y="2148990"/>
            <a:chExt cx="881999" cy="882000"/>
          </a:xfrm>
        </p:grpSpPr>
        <p:sp>
          <p:nvSpPr>
            <p:cNvPr id="122" name="Oval 121"/>
            <p:cNvSpPr>
              <a:spLocks noChangeArrowheads="1"/>
            </p:cNvSpPr>
            <p:nvPr userDrawn="1"/>
          </p:nvSpPr>
          <p:spPr bwMode="auto">
            <a:xfrm>
              <a:off x="838234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8" name="Picture 127"/>
            <p:cNvPicPr>
              <a:picLocks noChangeAspect="1" noChangeArrowheads="1"/>
            </p:cNvPicPr>
            <p:nvPr userDrawn="1"/>
          </p:nvPicPr>
          <p:blipFill>
            <a:blip r:embed="rId7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483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9" name="Text Placeholder 2"/>
          <p:cNvSpPr txBox="1">
            <a:spLocks/>
          </p:cNvSpPr>
          <p:nvPr userDrawn="1"/>
        </p:nvSpPr>
        <p:spPr>
          <a:xfrm>
            <a:off x="290963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MASTER TEMPLATE</a:t>
            </a:r>
          </a:p>
        </p:txBody>
      </p:sp>
      <p:sp>
        <p:nvSpPr>
          <p:cNvPr id="130" name="Text Placeholder 2"/>
          <p:cNvSpPr txBox="1">
            <a:spLocks/>
          </p:cNvSpPr>
          <p:nvPr userDrawn="1"/>
        </p:nvSpPr>
        <p:spPr>
          <a:xfrm>
            <a:off x="5094264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ICON LIBRARY</a:t>
            </a:r>
          </a:p>
        </p:txBody>
      </p:sp>
      <p:sp>
        <p:nvSpPr>
          <p:cNvPr id="131" name="Text Placeholder 2"/>
          <p:cNvSpPr txBox="1">
            <a:spLocks/>
          </p:cNvSpPr>
          <p:nvPr userDrawn="1"/>
        </p:nvSpPr>
        <p:spPr>
          <a:xfrm>
            <a:off x="6186579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IMAGE LIBRARY</a:t>
            </a:r>
          </a:p>
        </p:txBody>
      </p:sp>
      <p:sp>
        <p:nvSpPr>
          <p:cNvPr id="132" name="Text Placeholder 2"/>
          <p:cNvSpPr txBox="1">
            <a:spLocks/>
          </p:cNvSpPr>
          <p:nvPr userDrawn="1"/>
        </p:nvSpPr>
        <p:spPr>
          <a:xfrm>
            <a:off x="7278895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CREDENTIAL LIBRARY</a:t>
            </a:r>
          </a:p>
        </p:txBody>
      </p:sp>
      <p:sp>
        <p:nvSpPr>
          <p:cNvPr id="133" name="Text Placeholder 2"/>
          <p:cNvSpPr txBox="1">
            <a:spLocks/>
          </p:cNvSpPr>
          <p:nvPr userDrawn="1"/>
        </p:nvSpPr>
        <p:spPr>
          <a:xfrm>
            <a:off x="837121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STYLE GUIDE</a:t>
            </a:r>
          </a:p>
        </p:txBody>
      </p:sp>
      <p:pic>
        <p:nvPicPr>
          <p:cNvPr id="28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40258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0362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806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1287578"/>
            <a:ext cx="5582180" cy="1731199"/>
          </a:xfrm>
        </p:spPr>
        <p:txBody>
          <a:bodyPr tIns="0" anchor="b" anchorCtr="0"/>
          <a:lstStyle>
            <a:lvl1pPr marL="0" indent="0" algn="l" rtl="0" eaLnBrk="1" fontAlgn="base" hangingPunct="1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AU" sz="2799" b="0" kern="1200" cap="all" baseline="0" dirty="0"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YOUR QUOTE </a:t>
            </a:r>
            <a:br>
              <a:rPr lang="en-US" dirty="0"/>
            </a:br>
            <a:r>
              <a:rPr lang="en-US" dirty="0"/>
              <a:t>at 28pt min 36pt MAX 3 LINES AS OLESTOTATE CON RAERUM ES INI EREPUDI ODIT EHENDIAM EUM.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2702" y="3276929"/>
            <a:ext cx="4145219" cy="664643"/>
          </a:xfrm>
        </p:spPr>
        <p:txBody>
          <a:bodyPr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lang="en-US" sz="1600" b="0" kern="1200" cap="all" baseline="0" dirty="0">
                <a:solidFill>
                  <a:schemeClr val="bg1">
                    <a:alpha val="50000"/>
                  </a:schemeClr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AUTHOR’S DETAILS HERE. UPPERCASE, maximum 3 lines </a:t>
            </a:r>
            <a:br>
              <a:rPr lang="en-US" dirty="0"/>
            </a:br>
            <a:r>
              <a:rPr lang="en-US" dirty="0"/>
              <a:t>AT 16PT, MINIMUM 14PT.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89031085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156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956835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APink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30343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SBlue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5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7667965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44124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47887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5748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022138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tandar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56540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6539" y="300893"/>
            <a:ext cx="4141618" cy="553870"/>
          </a:xfrm>
        </p:spPr>
        <p:txBody>
          <a:bodyPr anchor="b"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lang="en-US" sz="1800" kern="1200" cap="all" baseline="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en-AU" dirty="0"/>
              <a:t>INSERT CLIENT NAME </a:t>
            </a:r>
            <a:br>
              <a:rPr lang="en-AU" dirty="0"/>
            </a:br>
            <a:r>
              <a:rPr lang="en-AU" dirty="0"/>
              <a:t>OR DESCRIPTION</a:t>
            </a:r>
            <a:endParaRPr lang="en-GB" dirty="0"/>
          </a:p>
        </p:txBody>
      </p:sp>
      <p:sp>
        <p:nvSpPr>
          <p:cNvPr id="18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6539" y="2780239"/>
            <a:ext cx="4141618" cy="812342"/>
          </a:xfrm>
        </p:spPr>
        <p:txBody>
          <a:bodyPr>
            <a:spAutoFit/>
          </a:bodyPr>
          <a:lstStyle>
            <a:lvl1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  <a:lvl2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2pPr>
            <a:lvl3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3pPr>
            <a:lvl4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4pPr>
            <a:lvl5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5pPr>
          </a:lstStyle>
          <a:p>
            <a:pPr lvl="0"/>
            <a:r>
              <a:rPr lang="en-AU" dirty="0"/>
              <a:t>Insert short description of client challenge, solution provided, outcomes delivered, min 14pt font with paragraph spacing 1.1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56539" y="1299411"/>
            <a:ext cx="4141618" cy="1378520"/>
          </a:xfrm>
        </p:spPr>
        <p:txBody>
          <a:bodyPr tIns="0">
            <a:spAutoFit/>
          </a:bodyPr>
          <a:lstStyle>
            <a:lvl1pPr algn="l">
              <a:defRPr sz="2799"/>
            </a:lvl1pPr>
          </a:lstStyle>
          <a:p>
            <a:r>
              <a:rPr lang="en-US" dirty="0"/>
              <a:t>SHORT HEADLINE OF VALUE/SOLUTION DELIVERED AT 28PT, MAX 4 LINES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7847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a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9775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etaile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60144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244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30129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3301291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242440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183588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60141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7676591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rora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202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b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1998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52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c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614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d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531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e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73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6880-920E-4AC2-B9DF-B3564294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ACFC7-A2CC-4F82-B35C-C9966661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2A4F7-6017-4448-9E0F-F4F2B8F4A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3887C-98B6-4B76-A3DF-E91D7814F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5617D-8938-4962-A07D-EFFC2146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97347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" y="0"/>
            <a:ext cx="121934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211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951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1"/>
            <a:ext cx="1219348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5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8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01144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44592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08014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08797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77026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64337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8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8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92766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BADC-DD48-4A7A-AA6F-1491AB638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B648-AD16-4333-9C86-6AE5EE22A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75EF8-6602-4E4C-9FBC-D184F3519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A981F-B515-4100-95F9-F5ED3EF9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19156-9F9A-41FD-8095-3FBB20E92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9957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939420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216516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073258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724808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379527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 marL="215957" indent="0">
              <a:lnSpc>
                <a:spcPct val="110000"/>
              </a:lnSpc>
              <a:spcBef>
                <a:spcPts val="10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38913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930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0465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130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3911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21F3-09F2-464A-B349-622429C2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227C-8188-4021-A734-95649DEE2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DF4BB-FC5C-4008-9199-D37DD8949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AEEDC-0F93-4957-BC2A-BEEEEB10E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A3AA5-AA5B-4F78-A0E7-B3A67C725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5FB40-2217-4C70-947C-559C5802D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51096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0104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1713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5796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5489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8615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73673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94845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4566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1242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5446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23C97-C51B-42E6-8B48-34465741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B3574-0CBE-4A76-A8D6-9D654101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DD062-A843-482A-95DA-979CF710E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A535D-5056-456E-82C2-0F63406961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B8BF9-4BAB-4EF4-9D01-E544D9FBA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E666F-BDFD-4DD8-827E-A44755864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24C43A-2647-44F4-9509-4C11713A8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9E450F-CA76-427D-892C-B854FC010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33304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4729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1316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798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2574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8166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SBlue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21311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6772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1290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1585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11198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C0AC3-5E56-4377-A2A8-F56850A5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64E42-E26D-44DE-9EFD-DECEC2D9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4B4E1-8875-4F58-8FB8-662EC4352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95EBC-C36F-4AE5-B496-0B949B2D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2681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668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27426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1454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16654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3451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6820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1912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5123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51736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8158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0FF236-0400-4A43-B324-A550E5128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C9E28-C68F-44AA-81DE-D162FD43B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B479D-F917-4FF4-9446-3C7781F8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57705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12317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662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8705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6334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67268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9224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4976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5203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205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2029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7442A-0FA7-497C-94B6-3018B28F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6ED50-292B-45BD-88ED-44432B9C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08E39-8BA9-4D9D-98FE-D2D98FC6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AA5BD-4A91-4581-A6AD-3EDB97968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230A3-7AA5-4B9B-98FC-C918F1814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26C3F-8D9D-48EF-B12F-7FA851BE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622548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4606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2761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4036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1543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1180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30731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6801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2881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961420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14466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14C8-A449-4F91-8BF9-184B6E4E8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E042A6-1866-4A09-8BDC-F92BF7BC71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1F2CE-ED57-4722-BB39-704D98703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A8E96-48F9-4460-A947-14CF7F895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074A6-C2A1-468E-853D-FE3A5A71C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28ED1-F0CC-4A8D-AFBA-E138F29E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57920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526986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925375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231846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462959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475196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8415942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018773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07527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3468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648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9.xml"/><Relationship Id="rId117" Type="http://schemas.openxmlformats.org/officeDocument/2006/relationships/slideLayout" Target="../slideLayouts/slideLayout130.xml"/><Relationship Id="rId21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55.xml"/><Relationship Id="rId47" Type="http://schemas.openxmlformats.org/officeDocument/2006/relationships/slideLayout" Target="../slideLayouts/slideLayout60.xml"/><Relationship Id="rId63" Type="http://schemas.openxmlformats.org/officeDocument/2006/relationships/slideLayout" Target="../slideLayouts/slideLayout76.xml"/><Relationship Id="rId68" Type="http://schemas.openxmlformats.org/officeDocument/2006/relationships/slideLayout" Target="../slideLayouts/slideLayout81.xml"/><Relationship Id="rId84" Type="http://schemas.openxmlformats.org/officeDocument/2006/relationships/slideLayout" Target="../slideLayouts/slideLayout97.xml"/><Relationship Id="rId89" Type="http://schemas.openxmlformats.org/officeDocument/2006/relationships/slideLayout" Target="../slideLayouts/slideLayout102.xml"/><Relationship Id="rId112" Type="http://schemas.openxmlformats.org/officeDocument/2006/relationships/slideLayout" Target="../slideLayouts/slideLayout125.xml"/><Relationship Id="rId133" Type="http://schemas.openxmlformats.org/officeDocument/2006/relationships/slideLayout" Target="../slideLayouts/slideLayout146.xml"/><Relationship Id="rId138" Type="http://schemas.openxmlformats.org/officeDocument/2006/relationships/slideLayout" Target="../slideLayouts/slideLayout151.xml"/><Relationship Id="rId16" Type="http://schemas.openxmlformats.org/officeDocument/2006/relationships/slideLayout" Target="../slideLayouts/slideLayout29.xml"/><Relationship Id="rId107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66.xml"/><Relationship Id="rId58" Type="http://schemas.openxmlformats.org/officeDocument/2006/relationships/slideLayout" Target="../slideLayouts/slideLayout71.xml"/><Relationship Id="rId74" Type="http://schemas.openxmlformats.org/officeDocument/2006/relationships/slideLayout" Target="../slideLayouts/slideLayout87.xml"/><Relationship Id="rId79" Type="http://schemas.openxmlformats.org/officeDocument/2006/relationships/slideLayout" Target="../slideLayouts/slideLayout92.xml"/><Relationship Id="rId102" Type="http://schemas.openxmlformats.org/officeDocument/2006/relationships/slideLayout" Target="../slideLayouts/slideLayout115.xml"/><Relationship Id="rId123" Type="http://schemas.openxmlformats.org/officeDocument/2006/relationships/slideLayout" Target="../slideLayouts/slideLayout136.xml"/><Relationship Id="rId128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8.xml"/><Relationship Id="rId90" Type="http://schemas.openxmlformats.org/officeDocument/2006/relationships/slideLayout" Target="../slideLayouts/slideLayout103.xml"/><Relationship Id="rId95" Type="http://schemas.openxmlformats.org/officeDocument/2006/relationships/slideLayout" Target="../slideLayouts/slideLayout108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43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61.xml"/><Relationship Id="rId64" Type="http://schemas.openxmlformats.org/officeDocument/2006/relationships/slideLayout" Target="../slideLayouts/slideLayout77.xml"/><Relationship Id="rId69" Type="http://schemas.openxmlformats.org/officeDocument/2006/relationships/slideLayout" Target="../slideLayouts/slideLayout82.xml"/><Relationship Id="rId113" Type="http://schemas.openxmlformats.org/officeDocument/2006/relationships/slideLayout" Target="../slideLayouts/slideLayout126.xml"/><Relationship Id="rId118" Type="http://schemas.openxmlformats.org/officeDocument/2006/relationships/slideLayout" Target="../slideLayouts/slideLayout131.xml"/><Relationship Id="rId134" Type="http://schemas.openxmlformats.org/officeDocument/2006/relationships/slideLayout" Target="../slideLayouts/slideLayout147.xml"/><Relationship Id="rId139" Type="http://schemas.openxmlformats.org/officeDocument/2006/relationships/theme" Target="../theme/theme2.xml"/><Relationship Id="rId8" Type="http://schemas.openxmlformats.org/officeDocument/2006/relationships/slideLayout" Target="../slideLayouts/slideLayout21.xml"/><Relationship Id="rId51" Type="http://schemas.openxmlformats.org/officeDocument/2006/relationships/slideLayout" Target="../slideLayouts/slideLayout64.xml"/><Relationship Id="rId72" Type="http://schemas.openxmlformats.org/officeDocument/2006/relationships/slideLayout" Target="../slideLayouts/slideLayout85.xml"/><Relationship Id="rId80" Type="http://schemas.openxmlformats.org/officeDocument/2006/relationships/slideLayout" Target="../slideLayouts/slideLayout93.xml"/><Relationship Id="rId85" Type="http://schemas.openxmlformats.org/officeDocument/2006/relationships/slideLayout" Target="../slideLayouts/slideLayout98.xml"/><Relationship Id="rId93" Type="http://schemas.openxmlformats.org/officeDocument/2006/relationships/slideLayout" Target="../slideLayouts/slideLayout106.xml"/><Relationship Id="rId98" Type="http://schemas.openxmlformats.org/officeDocument/2006/relationships/slideLayout" Target="../slideLayouts/slideLayout111.xml"/><Relationship Id="rId121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46" Type="http://schemas.openxmlformats.org/officeDocument/2006/relationships/slideLayout" Target="../slideLayouts/slideLayout59.xml"/><Relationship Id="rId59" Type="http://schemas.openxmlformats.org/officeDocument/2006/relationships/slideLayout" Target="../slideLayouts/slideLayout72.xml"/><Relationship Id="rId67" Type="http://schemas.openxmlformats.org/officeDocument/2006/relationships/slideLayout" Target="../slideLayouts/slideLayout80.xml"/><Relationship Id="rId103" Type="http://schemas.openxmlformats.org/officeDocument/2006/relationships/slideLayout" Target="../slideLayouts/slideLayout116.xml"/><Relationship Id="rId108" Type="http://schemas.openxmlformats.org/officeDocument/2006/relationships/slideLayout" Target="../slideLayouts/slideLayout121.xml"/><Relationship Id="rId116" Type="http://schemas.openxmlformats.org/officeDocument/2006/relationships/slideLayout" Target="../slideLayouts/slideLayout129.xml"/><Relationship Id="rId124" Type="http://schemas.openxmlformats.org/officeDocument/2006/relationships/slideLayout" Target="../slideLayouts/slideLayout137.xml"/><Relationship Id="rId129" Type="http://schemas.openxmlformats.org/officeDocument/2006/relationships/slideLayout" Target="../slideLayouts/slideLayout142.xml"/><Relationship Id="rId137" Type="http://schemas.openxmlformats.org/officeDocument/2006/relationships/slideLayout" Target="../slideLayouts/slideLayout150.xml"/><Relationship Id="rId20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54.xml"/><Relationship Id="rId54" Type="http://schemas.openxmlformats.org/officeDocument/2006/relationships/slideLayout" Target="../slideLayouts/slideLayout67.xml"/><Relationship Id="rId62" Type="http://schemas.openxmlformats.org/officeDocument/2006/relationships/slideLayout" Target="../slideLayouts/slideLayout75.xml"/><Relationship Id="rId70" Type="http://schemas.openxmlformats.org/officeDocument/2006/relationships/slideLayout" Target="../slideLayouts/slideLayout83.xml"/><Relationship Id="rId75" Type="http://schemas.openxmlformats.org/officeDocument/2006/relationships/slideLayout" Target="../slideLayouts/slideLayout88.xml"/><Relationship Id="rId83" Type="http://schemas.openxmlformats.org/officeDocument/2006/relationships/slideLayout" Target="../slideLayouts/slideLayout96.xml"/><Relationship Id="rId88" Type="http://schemas.openxmlformats.org/officeDocument/2006/relationships/slideLayout" Target="../slideLayouts/slideLayout101.xml"/><Relationship Id="rId91" Type="http://schemas.openxmlformats.org/officeDocument/2006/relationships/slideLayout" Target="../slideLayouts/slideLayout104.xml"/><Relationship Id="rId96" Type="http://schemas.openxmlformats.org/officeDocument/2006/relationships/slideLayout" Target="../slideLayouts/slideLayout109.xml"/><Relationship Id="rId111" Type="http://schemas.openxmlformats.org/officeDocument/2006/relationships/slideLayout" Target="../slideLayouts/slideLayout124.xml"/><Relationship Id="rId13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62.xml"/><Relationship Id="rId57" Type="http://schemas.openxmlformats.org/officeDocument/2006/relationships/slideLayout" Target="../slideLayouts/slideLayout70.xml"/><Relationship Id="rId106" Type="http://schemas.openxmlformats.org/officeDocument/2006/relationships/slideLayout" Target="../slideLayouts/slideLayout119.xml"/><Relationship Id="rId114" Type="http://schemas.openxmlformats.org/officeDocument/2006/relationships/slideLayout" Target="../slideLayouts/slideLayout127.xml"/><Relationship Id="rId119" Type="http://schemas.openxmlformats.org/officeDocument/2006/relationships/slideLayout" Target="../slideLayouts/slideLayout132.xml"/><Relationship Id="rId127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4.xml"/><Relationship Id="rId44" Type="http://schemas.openxmlformats.org/officeDocument/2006/relationships/slideLayout" Target="../slideLayouts/slideLayout57.xml"/><Relationship Id="rId52" Type="http://schemas.openxmlformats.org/officeDocument/2006/relationships/slideLayout" Target="../slideLayouts/slideLayout65.xml"/><Relationship Id="rId60" Type="http://schemas.openxmlformats.org/officeDocument/2006/relationships/slideLayout" Target="../slideLayouts/slideLayout73.xml"/><Relationship Id="rId65" Type="http://schemas.openxmlformats.org/officeDocument/2006/relationships/slideLayout" Target="../slideLayouts/slideLayout78.xml"/><Relationship Id="rId73" Type="http://schemas.openxmlformats.org/officeDocument/2006/relationships/slideLayout" Target="../slideLayouts/slideLayout86.xml"/><Relationship Id="rId78" Type="http://schemas.openxmlformats.org/officeDocument/2006/relationships/slideLayout" Target="../slideLayouts/slideLayout91.xml"/><Relationship Id="rId81" Type="http://schemas.openxmlformats.org/officeDocument/2006/relationships/slideLayout" Target="../slideLayouts/slideLayout94.xml"/><Relationship Id="rId86" Type="http://schemas.openxmlformats.org/officeDocument/2006/relationships/slideLayout" Target="../slideLayouts/slideLayout99.xml"/><Relationship Id="rId94" Type="http://schemas.openxmlformats.org/officeDocument/2006/relationships/slideLayout" Target="../slideLayouts/slideLayout107.xml"/><Relationship Id="rId99" Type="http://schemas.openxmlformats.org/officeDocument/2006/relationships/slideLayout" Target="../slideLayouts/slideLayout112.xml"/><Relationship Id="rId101" Type="http://schemas.openxmlformats.org/officeDocument/2006/relationships/slideLayout" Target="../slideLayouts/slideLayout114.xml"/><Relationship Id="rId122" Type="http://schemas.openxmlformats.org/officeDocument/2006/relationships/slideLayout" Target="../slideLayouts/slideLayout135.xml"/><Relationship Id="rId130" Type="http://schemas.openxmlformats.org/officeDocument/2006/relationships/slideLayout" Target="../slideLayouts/slideLayout143.xml"/><Relationship Id="rId135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52.xml"/><Relationship Id="rId109" Type="http://schemas.openxmlformats.org/officeDocument/2006/relationships/slideLayout" Target="../slideLayouts/slideLayout122.xml"/><Relationship Id="rId34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63.xml"/><Relationship Id="rId55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89.xml"/><Relationship Id="rId97" Type="http://schemas.openxmlformats.org/officeDocument/2006/relationships/slideLayout" Target="../slideLayouts/slideLayout110.xml"/><Relationship Id="rId104" Type="http://schemas.openxmlformats.org/officeDocument/2006/relationships/slideLayout" Target="../slideLayouts/slideLayout117.xml"/><Relationship Id="rId120" Type="http://schemas.openxmlformats.org/officeDocument/2006/relationships/slideLayout" Target="../slideLayouts/slideLayout133.xml"/><Relationship Id="rId125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20.xml"/><Relationship Id="rId71" Type="http://schemas.openxmlformats.org/officeDocument/2006/relationships/slideLayout" Target="../slideLayouts/slideLayout84.xml"/><Relationship Id="rId92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5.xml"/><Relationship Id="rId29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100.xml"/><Relationship Id="rId110" Type="http://schemas.openxmlformats.org/officeDocument/2006/relationships/slideLayout" Target="../slideLayouts/slideLayout123.xml"/><Relationship Id="rId115" Type="http://schemas.openxmlformats.org/officeDocument/2006/relationships/slideLayout" Target="../slideLayouts/slideLayout128.xml"/><Relationship Id="rId131" Type="http://schemas.openxmlformats.org/officeDocument/2006/relationships/slideLayout" Target="../slideLayouts/slideLayout144.xml"/><Relationship Id="rId136" Type="http://schemas.openxmlformats.org/officeDocument/2006/relationships/slideLayout" Target="../slideLayouts/slideLayout149.xml"/><Relationship Id="rId61" Type="http://schemas.openxmlformats.org/officeDocument/2006/relationships/slideLayout" Target="../slideLayouts/slideLayout74.xml"/><Relationship Id="rId82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90.xml"/><Relationship Id="rId100" Type="http://schemas.openxmlformats.org/officeDocument/2006/relationships/slideLayout" Target="../slideLayouts/slideLayout113.xml"/><Relationship Id="rId105" Type="http://schemas.openxmlformats.org/officeDocument/2006/relationships/slideLayout" Target="../slideLayouts/slideLayout118.xml"/><Relationship Id="rId126" Type="http://schemas.openxmlformats.org/officeDocument/2006/relationships/slideLayout" Target="../slideLayouts/slideLayout1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ECB52F-A55F-455F-9D31-20F306F9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2DA7A-D9F2-4544-9C9B-9F7D1A68A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91FB5-9E59-458E-9D49-7245DF5CA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75E58-B93D-4A32-8446-90ED21810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14E7E-5971-416E-A170-395F53BCF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237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800" r:id="rId12"/>
    <p:sldLayoutId id="21474838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739" y="1283994"/>
            <a:ext cx="11474082" cy="49486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739" y="554272"/>
            <a:ext cx="11474082" cy="543475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/>
          <a:p>
            <a:pPr lvl="0"/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00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95798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</p:spTree>
    <p:extLst>
      <p:ext uri="{BB962C8B-B14F-4D97-AF65-F5344CB8AC3E}">
        <p14:creationId xmlns:p14="http://schemas.microsoft.com/office/powerpoint/2010/main" val="111881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5" r:id="rId53"/>
    <p:sldLayoutId id="2147483716" r:id="rId54"/>
    <p:sldLayoutId id="2147483717" r:id="rId55"/>
    <p:sldLayoutId id="2147483718" r:id="rId56"/>
    <p:sldLayoutId id="2147483719" r:id="rId57"/>
    <p:sldLayoutId id="2147483720" r:id="rId58"/>
    <p:sldLayoutId id="2147483721" r:id="rId59"/>
    <p:sldLayoutId id="2147483722" r:id="rId60"/>
    <p:sldLayoutId id="2147483723" r:id="rId61"/>
    <p:sldLayoutId id="2147483724" r:id="rId62"/>
    <p:sldLayoutId id="2147483725" r:id="rId63"/>
    <p:sldLayoutId id="2147483726" r:id="rId64"/>
    <p:sldLayoutId id="2147483727" r:id="rId65"/>
    <p:sldLayoutId id="2147483728" r:id="rId66"/>
    <p:sldLayoutId id="2147483729" r:id="rId67"/>
    <p:sldLayoutId id="2147483730" r:id="rId68"/>
    <p:sldLayoutId id="2147483731" r:id="rId69"/>
    <p:sldLayoutId id="2147483732" r:id="rId70"/>
    <p:sldLayoutId id="2147483733" r:id="rId71"/>
    <p:sldLayoutId id="2147483734" r:id="rId72"/>
    <p:sldLayoutId id="2147483735" r:id="rId73"/>
    <p:sldLayoutId id="2147483736" r:id="rId74"/>
    <p:sldLayoutId id="2147483737" r:id="rId75"/>
    <p:sldLayoutId id="2147483738" r:id="rId76"/>
    <p:sldLayoutId id="2147483739" r:id="rId77"/>
    <p:sldLayoutId id="2147483740" r:id="rId78"/>
    <p:sldLayoutId id="2147483741" r:id="rId79"/>
    <p:sldLayoutId id="2147483742" r:id="rId80"/>
    <p:sldLayoutId id="2147483743" r:id="rId81"/>
    <p:sldLayoutId id="2147483744" r:id="rId82"/>
    <p:sldLayoutId id="2147483745" r:id="rId83"/>
    <p:sldLayoutId id="2147483746" r:id="rId84"/>
    <p:sldLayoutId id="2147483747" r:id="rId85"/>
    <p:sldLayoutId id="2147483748" r:id="rId86"/>
    <p:sldLayoutId id="2147483749" r:id="rId87"/>
    <p:sldLayoutId id="2147483750" r:id="rId88"/>
    <p:sldLayoutId id="2147483751" r:id="rId89"/>
    <p:sldLayoutId id="2147483752" r:id="rId90"/>
    <p:sldLayoutId id="2147483753" r:id="rId91"/>
    <p:sldLayoutId id="2147483754" r:id="rId92"/>
    <p:sldLayoutId id="2147483755" r:id="rId93"/>
    <p:sldLayoutId id="2147483756" r:id="rId94"/>
    <p:sldLayoutId id="2147483757" r:id="rId95"/>
    <p:sldLayoutId id="2147483758" r:id="rId96"/>
    <p:sldLayoutId id="2147483759" r:id="rId97"/>
    <p:sldLayoutId id="2147483760" r:id="rId98"/>
    <p:sldLayoutId id="2147483761" r:id="rId99"/>
    <p:sldLayoutId id="2147483762" r:id="rId100"/>
    <p:sldLayoutId id="2147483763" r:id="rId101"/>
    <p:sldLayoutId id="2147483764" r:id="rId102"/>
    <p:sldLayoutId id="2147483765" r:id="rId103"/>
    <p:sldLayoutId id="2147483766" r:id="rId104"/>
    <p:sldLayoutId id="2147483767" r:id="rId105"/>
    <p:sldLayoutId id="2147483768" r:id="rId106"/>
    <p:sldLayoutId id="2147483769" r:id="rId107"/>
    <p:sldLayoutId id="2147483770" r:id="rId108"/>
    <p:sldLayoutId id="2147483771" r:id="rId109"/>
    <p:sldLayoutId id="2147483772" r:id="rId110"/>
    <p:sldLayoutId id="2147483773" r:id="rId111"/>
    <p:sldLayoutId id="2147483774" r:id="rId112"/>
    <p:sldLayoutId id="2147483775" r:id="rId113"/>
    <p:sldLayoutId id="2147483776" r:id="rId114"/>
    <p:sldLayoutId id="2147483777" r:id="rId115"/>
    <p:sldLayoutId id="2147483778" r:id="rId116"/>
    <p:sldLayoutId id="2147483779" r:id="rId117"/>
    <p:sldLayoutId id="2147483780" r:id="rId118"/>
    <p:sldLayoutId id="2147483781" r:id="rId119"/>
    <p:sldLayoutId id="2147483782" r:id="rId120"/>
    <p:sldLayoutId id="2147483783" r:id="rId121"/>
    <p:sldLayoutId id="2147483784" r:id="rId122"/>
    <p:sldLayoutId id="2147483785" r:id="rId123"/>
    <p:sldLayoutId id="2147483786" r:id="rId124"/>
    <p:sldLayoutId id="2147483787" r:id="rId125"/>
    <p:sldLayoutId id="2147483788" r:id="rId126"/>
    <p:sldLayoutId id="2147483789" r:id="rId127"/>
    <p:sldLayoutId id="2147483790" r:id="rId128"/>
    <p:sldLayoutId id="2147483791" r:id="rId129"/>
    <p:sldLayoutId id="2147483792" r:id="rId130"/>
    <p:sldLayoutId id="2147483793" r:id="rId131"/>
    <p:sldLayoutId id="2147483794" r:id="rId132"/>
    <p:sldLayoutId id="2147483795" r:id="rId133"/>
    <p:sldLayoutId id="2147483796" r:id="rId134"/>
    <p:sldLayoutId id="2147483797" r:id="rId135"/>
    <p:sldLayoutId id="2147483798" r:id="rId136"/>
    <p:sldLayoutId id="2147483799" r:id="rId137"/>
    <p:sldLayoutId id="2147483802" r:id="rId138"/>
  </p:sldLayoutIdLst>
  <p:hf hdr="0" dt="0"/>
  <p:txStyles>
    <p:titleStyle>
      <a:lvl1pPr algn="ctr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3599" kern="1200" cap="all" spc="0" baseline="0" dirty="0" smtClean="0">
          <a:solidFill>
            <a:schemeClr val="bg1"/>
          </a:solidFill>
          <a:latin typeface="Arial Black" panose="020B0A04020102020204" pitchFamily="34" charset="0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4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62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283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ts val="1200"/>
        </a:spcBef>
        <a:spcAft>
          <a:spcPct val="0"/>
        </a:spcAft>
        <a:buFont typeface="Arial" pitchFamily="34" charset="0"/>
        <a:buNone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  <a:lvl2pPr marL="21595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2pPr>
      <a:lvl3pPr marL="431914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tabLst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3pPr>
      <a:lvl4pPr marL="611878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4pPr>
      <a:lvl5pPr marL="86382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5pPr>
      <a:lvl6pPr marL="3351263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584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0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2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4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62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283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0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25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4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566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19">
          <p15:clr>
            <a:srgbClr val="F26B43"/>
          </p15:clr>
        </p15:guide>
        <p15:guide id="2" pos="225">
          <p15:clr>
            <a:srgbClr val="F26B43"/>
          </p15:clr>
        </p15:guide>
        <p15:guide id="3" pos="7452">
          <p15:clr>
            <a:srgbClr val="F26B43"/>
          </p15:clr>
        </p15:guide>
        <p15:guide id="4" pos="1277">
          <p15:clr>
            <a:srgbClr val="F26B43"/>
          </p15:clr>
        </p15:guide>
        <p15:guide id="5" pos="1460">
          <p15:clr>
            <a:srgbClr val="F26B43"/>
          </p15:clr>
        </p15:guide>
        <p15:guide id="6" pos="2514">
          <p15:clr>
            <a:srgbClr val="F26B43"/>
          </p15:clr>
        </p15:guide>
        <p15:guide id="7" pos="2696">
          <p15:clr>
            <a:srgbClr val="F26B43"/>
          </p15:clr>
        </p15:guide>
        <p15:guide id="8" pos="3929">
          <p15:clr>
            <a:srgbClr val="F26B43"/>
          </p15:clr>
        </p15:guide>
        <p15:guide id="9" pos="3748">
          <p15:clr>
            <a:srgbClr val="F26B43"/>
          </p15:clr>
        </p15:guide>
        <p15:guide id="10" pos="4982">
          <p15:clr>
            <a:srgbClr val="F26B43"/>
          </p15:clr>
        </p15:guide>
        <p15:guide id="11" pos="5162">
          <p15:clr>
            <a:srgbClr val="F26B43"/>
          </p15:clr>
        </p15:guide>
        <p15:guide id="12" pos="6218">
          <p15:clr>
            <a:srgbClr val="F26B43"/>
          </p15:clr>
        </p15:guide>
        <p15:guide id="13" pos="6399">
          <p15:clr>
            <a:srgbClr val="F26B43"/>
          </p15:clr>
        </p15:guide>
        <p15:guide id="14" orient="horz" pos="807">
          <p15:clr>
            <a:srgbClr val="F26B43"/>
          </p15:clr>
        </p15:guide>
        <p15:guide id="15" orient="horz" pos="876">
          <p15:clr>
            <a:srgbClr val="F26B43"/>
          </p15:clr>
        </p15:guide>
        <p15:guide id="16" orient="horz" pos="4031">
          <p15:clr>
            <a:srgbClr val="F26B43"/>
          </p15:clr>
        </p15:guide>
        <p15:guide id="17" orient="horz" pos="597">
          <p15:clr>
            <a:srgbClr val="F26B43"/>
          </p15:clr>
        </p15:guide>
        <p15:guide id="18" orient="horz" pos="2435">
          <p15:clr>
            <a:srgbClr val="F26B43"/>
          </p15:clr>
        </p15:guide>
        <p15:guide id="19" orient="horz" pos="3756">
          <p15:clr>
            <a:srgbClr val="F26B43"/>
          </p15:clr>
        </p15:guide>
        <p15:guide id="20" orient="horz" pos="419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30.sv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8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8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8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0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0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0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0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0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0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0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0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0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0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8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developer.mozilla.org/pt-BR/HTML" TargetMode="External"/><Relationship Id="rId7" Type="http://schemas.openxmlformats.org/officeDocument/2006/relationships/image" Target="../media/image41.png"/><Relationship Id="rId2" Type="http://schemas.openxmlformats.org/officeDocument/2006/relationships/hyperlink" Target="https://developer.mozilla.org/pt-BR/docs/Web/API/StyleSheet" TargetMode="External"/><Relationship Id="rId1" Type="http://schemas.openxmlformats.org/officeDocument/2006/relationships/slideLayout" Target="../slideLayouts/slideLayout77.xml"/><Relationship Id="rId6" Type="http://schemas.openxmlformats.org/officeDocument/2006/relationships/hyperlink" Target="https://developer.mozilla.org/pt-BR/XHTML" TargetMode="External"/><Relationship Id="rId5" Type="http://schemas.openxmlformats.org/officeDocument/2006/relationships/hyperlink" Target="https://developer.mozilla.org/pt-BR/SVG" TargetMode="External"/><Relationship Id="rId4" Type="http://schemas.openxmlformats.org/officeDocument/2006/relationships/hyperlink" Target="https://developer.mozilla.org/pt-BR/docs/Glossary/XML" TargetMode="External"/><Relationship Id="rId9" Type="http://schemas.openxmlformats.org/officeDocument/2006/relationships/image" Target="../media/image30.sv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5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5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5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slideLayout" Target="../slideLayouts/slideLayout151.xml"/><Relationship Id="rId1" Type="http://schemas.openxmlformats.org/officeDocument/2006/relationships/customXml" Target="../../customXml/item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5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30.sv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5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30.sv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gular/angularfire2" TargetMode="External"/><Relationship Id="rId1" Type="http://schemas.openxmlformats.org/officeDocument/2006/relationships/slideLayout" Target="../slideLayouts/slideLayout15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88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8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8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8.xml"/><Relationship Id="rId5" Type="http://schemas.openxmlformats.org/officeDocument/2006/relationships/image" Target="../media/image48.png"/><Relationship Id="rId4" Type="http://schemas.openxmlformats.org/officeDocument/2006/relationships/image" Target="../media/image97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9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hyperlink" Target="http://en.wikipedia.org/wiki/JavaScript#Uses_outside_web_pages" TargetMode="External"/><Relationship Id="rId7" Type="http://schemas.openxmlformats.org/officeDocument/2006/relationships/hyperlink" Target="https://en.wikipedia.org/wiki/Prototype-based" TargetMode="External"/><Relationship Id="rId2" Type="http://schemas.openxmlformats.org/officeDocument/2006/relationships/hyperlink" Target="http://en.wikipedia.org/wiki/First-class_function" TargetMode="External"/><Relationship Id="rId1" Type="http://schemas.openxmlformats.org/officeDocument/2006/relationships/slideLayout" Target="../slideLayouts/slideLayout77.xml"/><Relationship Id="rId6" Type="http://schemas.openxmlformats.org/officeDocument/2006/relationships/hyperlink" Target="https://developer.mozilla.org/en-US/docs/multiparadigmlanguage.html" TargetMode="External"/><Relationship Id="rId5" Type="http://schemas.openxmlformats.org/officeDocument/2006/relationships/hyperlink" Target="http://couchdb.apache.org/" TargetMode="External"/><Relationship Id="rId10" Type="http://schemas.openxmlformats.org/officeDocument/2006/relationships/image" Target="../media/image30.svg"/><Relationship Id="rId4" Type="http://schemas.openxmlformats.org/officeDocument/2006/relationships/hyperlink" Target="http://nodejs.org/" TargetMode="External"/><Relationship Id="rId9" Type="http://schemas.openxmlformats.org/officeDocument/2006/relationships/image" Target="../media/image29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99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100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101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8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102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8.xml"/><Relationship Id="rId5" Type="http://schemas.openxmlformats.org/officeDocument/2006/relationships/image" Target="../media/image48.png"/><Relationship Id="rId4" Type="http://schemas.openxmlformats.org/officeDocument/2006/relationships/image" Target="../media/image103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104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105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102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10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7.xml"/><Relationship Id="rId5" Type="http://schemas.openxmlformats.org/officeDocument/2006/relationships/image" Target="../media/image48.png"/><Relationship Id="rId4" Type="http://schemas.openxmlformats.org/officeDocument/2006/relationships/image" Target="../media/image30.sv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8.xml"/><Relationship Id="rId5" Type="http://schemas.openxmlformats.org/officeDocument/2006/relationships/image" Target="../media/image48.png"/><Relationship Id="rId4" Type="http://schemas.openxmlformats.org/officeDocument/2006/relationships/image" Target="../media/image110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111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112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113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114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10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8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88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115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8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8.xml"/><Relationship Id="rId5" Type="http://schemas.openxmlformats.org/officeDocument/2006/relationships/image" Target="../media/image116.png"/><Relationship Id="rId4" Type="http://schemas.openxmlformats.org/officeDocument/2006/relationships/image" Target="../media/image48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8.xml"/><Relationship Id="rId5" Type="http://schemas.openxmlformats.org/officeDocument/2006/relationships/image" Target="../media/image117.png"/><Relationship Id="rId4" Type="http://schemas.openxmlformats.org/officeDocument/2006/relationships/image" Target="../media/image115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118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30.sv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120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121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30.sv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1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124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48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125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126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30.sv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30.sv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30.sv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30.sv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124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3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1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88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8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131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48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134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8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137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138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1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1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8.xml"/><Relationship Id="rId5" Type="http://schemas.openxmlformats.org/officeDocument/2006/relationships/image" Target="../media/image48.png"/><Relationship Id="rId4" Type="http://schemas.openxmlformats.org/officeDocument/2006/relationships/image" Target="../media/image140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141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142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8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1.xml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hyperlink" Target="https://loiane.training/course/angular/" TargetMode="External"/><Relationship Id="rId3" Type="http://schemas.openxmlformats.org/officeDocument/2006/relationships/image" Target="../media/image30.svg"/><Relationship Id="rId7" Type="http://schemas.openxmlformats.org/officeDocument/2006/relationships/hyperlink" Target="https://angular.io/" TargetMode="External"/><Relationship Id="rId12" Type="http://schemas.openxmlformats.org/officeDocument/2006/relationships/hyperlink" Target="https://github.com/BootCampAvanSanAnder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0.xml"/><Relationship Id="rId6" Type="http://schemas.openxmlformats.org/officeDocument/2006/relationships/hyperlink" Target="https://cli.angular.io/" TargetMode="External"/><Relationship Id="rId11" Type="http://schemas.openxmlformats.org/officeDocument/2006/relationships/hyperlink" Target="https://www.meetup.com/pt-BR/AngularJS-Sao-Paulo/" TargetMode="External"/><Relationship Id="rId5" Type="http://schemas.openxmlformats.org/officeDocument/2006/relationships/hyperlink" Target="https://github.com/johnpapa/angular-styleguide" TargetMode="External"/><Relationship Id="rId10" Type="http://schemas.openxmlformats.org/officeDocument/2006/relationships/hyperlink" Target="https://www.youtube.com/watch?v=g5KC7kRPotk" TargetMode="External"/><Relationship Id="rId4" Type="http://schemas.openxmlformats.org/officeDocument/2006/relationships/hyperlink" Target="https://angular.io/guide/styleguide" TargetMode="External"/><Relationship Id="rId9" Type="http://schemas.openxmlformats.org/officeDocument/2006/relationships/hyperlink" Target="https://www.udemy.com/curso-de-desenvolvimento-web-com-es6-typescript-e-angular-4" TargetMode="Externa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hyperlink" Target="http://reactivex.io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0.xml"/><Relationship Id="rId6" Type="http://schemas.openxmlformats.org/officeDocument/2006/relationships/hyperlink" Target="https://www.reactivemanifesto.org/" TargetMode="External"/><Relationship Id="rId5" Type="http://schemas.openxmlformats.org/officeDocument/2006/relationships/hyperlink" Target="https://www.npmjs.com/package/ng-blueprint" TargetMode="External"/><Relationship Id="rId4" Type="http://schemas.openxmlformats.org/officeDocument/2006/relationships/hyperlink" Target="https://copywritematters.com/copywriting-copy-decks/" TargetMode="Externa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reactivemanifesto.org/" TargetMode="External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30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0.xml"/><Relationship Id="rId4" Type="http://schemas.openxmlformats.org/officeDocument/2006/relationships/hyperlink" Target="https://getbootstrap.com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30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30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30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30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30.sv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0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0.xml"/><Relationship Id="rId4" Type="http://schemas.openxmlformats.org/officeDocument/2006/relationships/hyperlink" Target="https://nodejs.org/en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0.xml"/><Relationship Id="rId4" Type="http://schemas.openxmlformats.org/officeDocument/2006/relationships/hyperlink" Target="https://www.npmjs.com/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cs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0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0.xml"/><Relationship Id="rId4" Type="http://schemas.openxmlformats.org/officeDocument/2006/relationships/hyperlink" Target="https://cli.angular.io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7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7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7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30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7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0.xml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0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0.xml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0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0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0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0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81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0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82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4762" y="2768447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Bootcamp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Arial"/>
              </a:rPr>
              <a:t>SANTANDER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50584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F9277C4-BED1-4367-AC1A-1683B701E5FC}"/>
              </a:ext>
            </a:extLst>
          </p:cNvPr>
          <p:cNvSpPr txBox="1">
            <a:spLocks/>
          </p:cNvSpPr>
          <p:nvPr/>
        </p:nvSpPr>
        <p:spPr>
          <a:xfrm>
            <a:off x="209888" y="908749"/>
            <a:ext cx="5475167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algn="l"/>
            <a:r>
              <a:rPr lang="pt-BR" sz="1400" dirty="0"/>
              <a:t>Elementos podem conter atributos</a:t>
            </a:r>
          </a:p>
          <a:p>
            <a:br>
              <a:rPr lang="pt-BR" dirty="0"/>
            </a:b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lh6.googleusercontent.com/LIcsQDPPLQiL7HZ-gUKHSim5-LiCV0TuFfq5rs2oP9a1wgr-7I8EHorA7j0HVZX5hU7uChdvCko6VfMaycF0Owqu6j_cfJqggXnQyBU0AIbNlVDcCU_97bxoaUwktddF5oqYPFWl">
            <a:extLst>
              <a:ext uri="{FF2B5EF4-FFF2-40B4-BE49-F238E27FC236}">
                <a16:creationId xmlns:a16="http://schemas.microsoft.com/office/drawing/2014/main" id="{B11EFD5C-C9E2-4618-9A3A-C7CCA568F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88" y="1423096"/>
            <a:ext cx="5311265" cy="64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4.googleusercontent.com/c2m44hbIsFUYG21GONQYGeklpKnHK0Sd6n299JJA2jCYko7G_WvkDaKSWbxukbFr1sO8FlYBZFPf4GG_hZsnFrproYna9o22PCs9VDcO8X8AmQSqHWpcRIKJqk-0L9yuJcvxb2dC">
            <a:extLst>
              <a:ext uri="{FF2B5EF4-FFF2-40B4-BE49-F238E27FC236}">
                <a16:creationId xmlns:a16="http://schemas.microsoft.com/office/drawing/2014/main" id="{C79EEFAE-E365-42B0-B711-2E495D4A9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63" y="3066436"/>
            <a:ext cx="5311264" cy="70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4B509E2-8877-43EC-8807-C7C54B50E92C}"/>
              </a:ext>
            </a:extLst>
          </p:cNvPr>
          <p:cNvSpPr txBox="1">
            <a:spLocks/>
          </p:cNvSpPr>
          <p:nvPr/>
        </p:nvSpPr>
        <p:spPr>
          <a:xfrm>
            <a:off x="209888" y="2522835"/>
            <a:ext cx="5648383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algn="l"/>
            <a:r>
              <a:rPr lang="pt-BR" sz="1400" dirty="0"/>
              <a:t>Elementos Vazios</a:t>
            </a:r>
          </a:p>
          <a:p>
            <a:br>
              <a:rPr lang="pt-BR" dirty="0"/>
            </a:b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030" name="Picture 6" descr="https://lh3.googleusercontent.com/yDfiv4PNzqTlVdp9ICNScGcw5NXFg6Zhl2dC0D4EV3d1mO6A6AIKy69JtkCO1_hNUB5lFSf0L4WEuzgjm4QRYWzMBb2XXqjR3jLFTTNwcumE8gYFczZLAHCU5NSosm_pV_3wxpax">
            <a:extLst>
              <a:ext uri="{FF2B5EF4-FFF2-40B4-BE49-F238E27FC236}">
                <a16:creationId xmlns:a16="http://schemas.microsoft.com/office/drawing/2014/main" id="{BE5F23A2-66A8-43B6-8447-48E9E02B1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596" y="4668422"/>
            <a:ext cx="5477085" cy="1981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E3C6A93-D389-48F8-8C38-660B01E22B00}"/>
              </a:ext>
            </a:extLst>
          </p:cNvPr>
          <p:cNvSpPr txBox="1">
            <a:spLocks/>
          </p:cNvSpPr>
          <p:nvPr/>
        </p:nvSpPr>
        <p:spPr>
          <a:xfrm>
            <a:off x="5956514" y="4124821"/>
            <a:ext cx="5475167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algn="l"/>
            <a:r>
              <a:rPr lang="pt-BR" sz="1800" dirty="0"/>
              <a:t>Cabeçalhos</a:t>
            </a:r>
          </a:p>
          <a:p>
            <a:br>
              <a:rPr lang="pt-BR" dirty="0"/>
            </a:b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032" name="Picture 8" descr="https://lh5.googleusercontent.com/ynSTIc9SHtJF2_b21cWNtfwOYoCMkap-dqAzu3nr39QyDH0R4wB2qc9INqnVUqcplQFmYXV0CklOpsWHoPUs5W46wudzHltmyA-o6sOS5ZZFIhd-_9lsIS94ALuLCV517tCTjHY2">
            <a:extLst>
              <a:ext uri="{FF2B5EF4-FFF2-40B4-BE49-F238E27FC236}">
                <a16:creationId xmlns:a16="http://schemas.microsoft.com/office/drawing/2014/main" id="{7D76E95F-BE00-4A9B-80C2-9BF0F389F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466" y="3066436"/>
            <a:ext cx="5311264" cy="70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AC00AFA-6C19-494A-9871-5C87F874620F}"/>
              </a:ext>
            </a:extLst>
          </p:cNvPr>
          <p:cNvSpPr txBox="1">
            <a:spLocks/>
          </p:cNvSpPr>
          <p:nvPr/>
        </p:nvSpPr>
        <p:spPr>
          <a:xfrm>
            <a:off x="6038466" y="2481757"/>
            <a:ext cx="5648383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algn="l"/>
            <a:r>
              <a:rPr lang="pt-BR" sz="1400" dirty="0"/>
              <a:t>Parágrafo</a:t>
            </a:r>
          </a:p>
          <a:p>
            <a:br>
              <a:rPr lang="pt-BR" dirty="0"/>
            </a:b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034" name="Picture 10" descr="https://lh6.googleusercontent.com/_mlqp3EV3IJlW6a_bgYBZI8pxUirIuzV0cvcbYv0k3f6QEa4BAquAcC9GFEADIqPktN0aQXeDIxCH41h3_4U4-wRG9SH3x3ZE9G1nlGH2y9yoUo4NV9HQ_loMWDA6g_ZVguaCDG2">
            <a:extLst>
              <a:ext uri="{FF2B5EF4-FFF2-40B4-BE49-F238E27FC236}">
                <a16:creationId xmlns:a16="http://schemas.microsoft.com/office/drawing/2014/main" id="{DA81FEEF-1B0D-442F-BDE2-C42D879D4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466" y="1408172"/>
            <a:ext cx="5311265" cy="67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8B6A2A8-98A2-4292-8553-7344B9454BF1}"/>
              </a:ext>
            </a:extLst>
          </p:cNvPr>
          <p:cNvSpPr txBox="1">
            <a:spLocks/>
          </p:cNvSpPr>
          <p:nvPr/>
        </p:nvSpPr>
        <p:spPr>
          <a:xfrm>
            <a:off x="6038466" y="811195"/>
            <a:ext cx="5648383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algn="l"/>
            <a:r>
              <a:rPr lang="pt-BR" sz="1800" dirty="0"/>
              <a:t>Links</a:t>
            </a:r>
          </a:p>
          <a:p>
            <a:pPr algn="l"/>
            <a:endParaRPr lang="pt-BR" sz="1800" dirty="0"/>
          </a:p>
          <a:p>
            <a:br>
              <a:rPr lang="pt-BR" dirty="0"/>
            </a:b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036" name="Picture 12" descr="https://lh5.googleusercontent.com/7vYA-ujsUhTzaIFtiBT60GK8SXVRAxiMMfpy0dIrKgjeNsf3jO5Zwh25Z45SzC4mSpG-6mDwSUO6y6z6XGewboC0A0aWWlxhZnAfXuP_Iip2XQkLFeoZu6CTZadgsr0Gak3s7Z5V">
            <a:extLst>
              <a:ext uri="{FF2B5EF4-FFF2-40B4-BE49-F238E27FC236}">
                <a16:creationId xmlns:a16="http://schemas.microsoft.com/office/drawing/2014/main" id="{192EEE06-FA0A-407F-8305-683AF939B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88" y="4668422"/>
            <a:ext cx="5311266" cy="1981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B72B7E8-9009-4D5B-8BE5-E416964B67F2}"/>
              </a:ext>
            </a:extLst>
          </p:cNvPr>
          <p:cNvSpPr txBox="1">
            <a:spLocks/>
          </p:cNvSpPr>
          <p:nvPr/>
        </p:nvSpPr>
        <p:spPr>
          <a:xfrm>
            <a:off x="233563" y="4234475"/>
            <a:ext cx="5475167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algn="l"/>
            <a:r>
              <a:rPr lang="pt-BR" sz="1400" dirty="0"/>
              <a:t>Listas</a:t>
            </a:r>
          </a:p>
          <a:p>
            <a:br>
              <a:rPr lang="pt-BR" dirty="0"/>
            </a:b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C3D8A2E-572D-4E5F-96CF-02237712DA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322409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A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8E420F-271A-4F9A-BE45-9853FB0DEAF5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>
              <a:defRPr/>
            </a:pPr>
            <a:r>
              <a:rPr lang="en-US" dirty="0">
                <a:solidFill>
                  <a:srgbClr val="FFFFFF"/>
                </a:solidFill>
              </a:rPr>
              <a:t>RESULTADOS ESPERADOS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BE8146-DF58-4DF9-AF88-2A8B4DFD6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792" y="2326165"/>
            <a:ext cx="5145040" cy="27543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1A020A-E7CD-47F6-A57C-6B7E5D406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126" y="2326165"/>
            <a:ext cx="5097201" cy="275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076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C7B5226-7C4B-4717-9410-92C0120323D6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O QUE VIMOS NO TREINAMENTO DE HOJE?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BB297D-9C35-44B1-AD36-232889996847}"/>
              </a:ext>
            </a:extLst>
          </p:cNvPr>
          <p:cNvSpPr txBox="1"/>
          <p:nvPr/>
        </p:nvSpPr>
        <p:spPr>
          <a:xfrm>
            <a:off x="600282" y="2073333"/>
            <a:ext cx="1098103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4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  <a:endParaRPr lang="en-US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4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Diretivas</a:t>
            </a:r>
            <a:endParaRPr lang="en-US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 Binding</a:t>
            </a:r>
          </a:p>
        </p:txBody>
      </p:sp>
    </p:spTree>
    <p:extLst>
      <p:ext uri="{BB962C8B-B14F-4D97-AF65-F5344CB8AC3E}">
        <p14:creationId xmlns:p14="http://schemas.microsoft.com/office/powerpoint/2010/main" val="4064411652"/>
      </p:ext>
    </p:extLst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MÃOS NA MASSA!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AF64A2-F4ED-49AF-8C2A-75D000106120}"/>
              </a:ext>
            </a:extLst>
          </p:cNvPr>
          <p:cNvGrpSpPr/>
          <p:nvPr/>
        </p:nvGrpSpPr>
        <p:grpSpPr>
          <a:xfrm>
            <a:off x="10423468" y="364535"/>
            <a:ext cx="1402533" cy="861774"/>
            <a:chOff x="10192810" y="246341"/>
            <a:chExt cx="1402533" cy="8617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F319D-3A6B-48D0-9BFE-D8BF33068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810" y="318010"/>
              <a:ext cx="779991" cy="77999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50B19F-7343-4329-8BEA-F945BEA3F368}"/>
                </a:ext>
              </a:extLst>
            </p:cNvPr>
            <p:cNvSpPr txBox="1"/>
            <p:nvPr/>
          </p:nvSpPr>
          <p:spPr>
            <a:xfrm>
              <a:off x="10972801" y="246341"/>
              <a:ext cx="62254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FC000"/>
                  </a:solidFill>
                </a:rPr>
                <a:t>3</a:t>
              </a:r>
            </a:p>
            <a:p>
              <a:pPr algn="ctr"/>
              <a:r>
                <a:rPr lang="en-US" dirty="0">
                  <a:solidFill>
                    <a:srgbClr val="FFC000"/>
                  </a:solidFill>
                </a:rPr>
                <a:t>HS</a:t>
              </a:r>
              <a:endParaRPr lang="pt-BR" dirty="0">
                <a:solidFill>
                  <a:srgbClr val="FFC000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1ABCE2A-3C84-4DC0-8CAC-3308F20A47CC}"/>
              </a:ext>
            </a:extLst>
          </p:cNvPr>
          <p:cNvSpPr txBox="1"/>
          <p:nvPr/>
        </p:nvSpPr>
        <p:spPr>
          <a:xfrm>
            <a:off x="691978" y="1488445"/>
            <a:ext cx="1098103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treinar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pouco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simples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components,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diretivas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event binding.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individual.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Tirem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dúvidas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Troquem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idéias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Coloquem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DIVIRTAM-SE!!</a:t>
            </a:r>
          </a:p>
        </p:txBody>
      </p:sp>
    </p:spTree>
    <p:extLst>
      <p:ext uri="{BB962C8B-B14F-4D97-AF65-F5344CB8AC3E}">
        <p14:creationId xmlns:p14="http://schemas.microsoft.com/office/powerpoint/2010/main" val="1443807324"/>
      </p:ext>
    </p:extLst>
  </p:cSld>
  <p:clrMapOvr>
    <a:masterClrMapping/>
  </p:clrMapOvr>
  <p:transition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3050695"/>
            <a:ext cx="11474082" cy="756617"/>
          </a:xfrm>
        </p:spPr>
        <p:txBody>
          <a:bodyPr/>
          <a:lstStyle/>
          <a:p>
            <a:r>
              <a:rPr lang="en-US" dirty="0"/>
              <a:t>Property binding</a:t>
            </a:r>
          </a:p>
        </p:txBody>
      </p:sp>
    </p:spTree>
    <p:extLst>
      <p:ext uri="{BB962C8B-B14F-4D97-AF65-F5344CB8AC3E}">
        <p14:creationId xmlns:p14="http://schemas.microsoft.com/office/powerpoint/2010/main" val="1094633336"/>
      </p:ext>
    </p:extLst>
  </p:cSld>
  <p:clrMapOvr>
    <a:masterClrMapping/>
  </p:clrMapOvr>
  <p:transition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O que é property binding?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faz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que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HTML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tenha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seu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determinado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valor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[property]=“data”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&lt;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img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]=“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url_img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/&gt; -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neste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valor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url_img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atribuido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à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propriedade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217DEE-DFA3-4FB3-B4EA-605040CF8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5215" y="3023286"/>
            <a:ext cx="7083150" cy="355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11634"/>
      </p:ext>
    </p:extLst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O QUE É STRING INTERPOLATION?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faz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que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seja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impresso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template.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inclusão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expressões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qualquer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lugar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template.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{{ data }}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2E7AA7-FCA8-4FA5-A6D7-7A9083223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890" y="2858529"/>
            <a:ext cx="7558285" cy="377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002667"/>
      </p:ext>
    </p:extLst>
  </p:cSld>
  <p:clrMapOvr>
    <a:masterClrMapping/>
  </p:clrMapOvr>
  <p:transition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PROPERTY BINDING VS</a:t>
            </a: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STRING INTERPOLATION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949765"/>
            <a:ext cx="109810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mistrue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img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]=“{{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url_img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}}”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string interpolation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diferente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property binding é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genérico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interpretado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Angular.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Você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escolher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prefere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porém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avançados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Angular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nós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obrigados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property binding.</a:t>
            </a:r>
          </a:p>
        </p:txBody>
      </p:sp>
    </p:spTree>
    <p:extLst>
      <p:ext uri="{BB962C8B-B14F-4D97-AF65-F5344CB8AC3E}">
        <p14:creationId xmlns:p14="http://schemas.microsoft.com/office/powerpoint/2010/main" val="79190098"/>
      </p:ext>
    </p:extLst>
  </p:cSld>
  <p:clrMapOvr>
    <a:masterClrMapping/>
  </p:clrMapOvr>
  <p:transition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Utilizando</a:t>
            </a: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string interpolation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AF64A2-F4ED-49AF-8C2A-75D000106120}"/>
              </a:ext>
            </a:extLst>
          </p:cNvPr>
          <p:cNvGrpSpPr/>
          <p:nvPr/>
        </p:nvGrpSpPr>
        <p:grpSpPr>
          <a:xfrm>
            <a:off x="10423468" y="364535"/>
            <a:ext cx="1402533" cy="851660"/>
            <a:chOff x="10192810" y="246341"/>
            <a:chExt cx="1402533" cy="8516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F319D-3A6B-48D0-9BFE-D8BF33068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810" y="318010"/>
              <a:ext cx="779991" cy="77999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50B19F-7343-4329-8BEA-F945BEA3F368}"/>
                </a:ext>
              </a:extLst>
            </p:cNvPr>
            <p:cNvSpPr txBox="1"/>
            <p:nvPr/>
          </p:nvSpPr>
          <p:spPr>
            <a:xfrm>
              <a:off x="10972801" y="246341"/>
              <a:ext cx="622542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C000"/>
                  </a:solidFill>
                </a:rPr>
                <a:t>20</a:t>
              </a:r>
            </a:p>
            <a:p>
              <a:pPr algn="ctr"/>
              <a:r>
                <a:rPr lang="en-US" dirty="0">
                  <a:solidFill>
                    <a:srgbClr val="FFC000"/>
                  </a:solidFill>
                </a:rPr>
                <a:t>MIN</a:t>
              </a:r>
              <a:endParaRPr lang="pt-BR" dirty="0">
                <a:solidFill>
                  <a:srgbClr val="FFC000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1ABCE2A-3C84-4DC0-8CAC-3308F20A47CC}"/>
              </a:ext>
            </a:extLst>
          </p:cNvPr>
          <p:cNvSpPr txBox="1"/>
          <p:nvPr/>
        </p:nvSpPr>
        <p:spPr>
          <a:xfrm>
            <a:off x="691978" y="2015668"/>
            <a:ext cx="1098103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exemplificar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desses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recursos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Notícia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chamado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noticia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Depois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colocar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template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card de imagens do bootstrap.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string,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conteúdo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notícia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string interpolation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card do bootstrap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o live code!</a:t>
            </a:r>
          </a:p>
        </p:txBody>
      </p:sp>
    </p:spTree>
    <p:extLst>
      <p:ext uri="{BB962C8B-B14F-4D97-AF65-F5344CB8AC3E}">
        <p14:creationId xmlns:p14="http://schemas.microsoft.com/office/powerpoint/2010/main" val="1329015550"/>
      </p:ext>
    </p:extLst>
  </p:cSld>
  <p:clrMapOvr>
    <a:masterClrMapping/>
  </p:clrMapOvr>
  <p:transition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Utilizando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</a:rPr>
              <a:t>Property binding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AF64A2-F4ED-49AF-8C2A-75D000106120}"/>
              </a:ext>
            </a:extLst>
          </p:cNvPr>
          <p:cNvGrpSpPr/>
          <p:nvPr/>
        </p:nvGrpSpPr>
        <p:grpSpPr>
          <a:xfrm>
            <a:off x="10423468" y="364535"/>
            <a:ext cx="1402533" cy="851660"/>
            <a:chOff x="10192810" y="246341"/>
            <a:chExt cx="1402533" cy="8516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F319D-3A6B-48D0-9BFE-D8BF33068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810" y="318010"/>
              <a:ext cx="779991" cy="77999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50B19F-7343-4329-8BEA-F945BEA3F368}"/>
                </a:ext>
              </a:extLst>
            </p:cNvPr>
            <p:cNvSpPr txBox="1"/>
            <p:nvPr/>
          </p:nvSpPr>
          <p:spPr>
            <a:xfrm>
              <a:off x="10972801" y="246341"/>
              <a:ext cx="622542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C000"/>
                  </a:solidFill>
                </a:rPr>
                <a:t>15</a:t>
              </a:r>
            </a:p>
            <a:p>
              <a:pPr algn="ctr"/>
              <a:r>
                <a:rPr lang="en-US" dirty="0">
                  <a:solidFill>
                    <a:srgbClr val="FFC000"/>
                  </a:solidFill>
                </a:rPr>
                <a:t>MIN</a:t>
              </a:r>
              <a:endParaRPr lang="pt-BR" dirty="0">
                <a:solidFill>
                  <a:srgbClr val="FFC000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1ABCE2A-3C84-4DC0-8CAC-3308F20A47CC}"/>
              </a:ext>
            </a:extLst>
          </p:cNvPr>
          <p:cNvSpPr txBox="1"/>
          <p:nvPr/>
        </p:nvSpPr>
        <p:spPr>
          <a:xfrm>
            <a:off x="691978" y="1776774"/>
            <a:ext cx="109810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Agora 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notícia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chamado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url_img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string.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caminho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noticia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property binding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atribuir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url_img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propriedade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o live code!</a:t>
            </a:r>
          </a:p>
        </p:txBody>
      </p:sp>
    </p:spTree>
    <p:extLst>
      <p:ext uri="{BB962C8B-B14F-4D97-AF65-F5344CB8AC3E}">
        <p14:creationId xmlns:p14="http://schemas.microsoft.com/office/powerpoint/2010/main" val="1787969109"/>
      </p:ext>
    </p:extLst>
  </p:cSld>
  <p:clrMapOvr>
    <a:masterClrMapping/>
  </p:clrMapOvr>
  <p:transition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A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8E420F-271A-4F9A-BE45-9853FB0DEAF5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>
              <a:defRPr/>
            </a:pPr>
            <a:r>
              <a:rPr lang="en-US" dirty="0">
                <a:solidFill>
                  <a:srgbClr val="FFFFFF"/>
                </a:solidFill>
              </a:rPr>
              <a:t>RESULTADOS ESPERADOS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ECB23E-4932-4A8B-B21E-8B1A11822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898" y="1491048"/>
            <a:ext cx="6293806" cy="477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927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3050695"/>
            <a:ext cx="11474082" cy="756617"/>
          </a:xfrm>
        </p:spPr>
        <p:txBody>
          <a:bodyPr/>
          <a:lstStyle/>
          <a:p>
            <a:r>
              <a:rPr lang="en-US" dirty="0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25823854"/>
      </p:ext>
    </p:extLst>
  </p:cSld>
  <p:clrMapOvr>
    <a:masterClrMapping/>
  </p:clrMapOvr>
  <p:transition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3050695"/>
            <a:ext cx="11474082" cy="756617"/>
          </a:xfrm>
        </p:spPr>
        <p:txBody>
          <a:bodyPr/>
          <a:lstStyle/>
          <a:p>
            <a:r>
              <a:rPr lang="en-US" dirty="0"/>
              <a:t>TWO WAY BINDING</a:t>
            </a:r>
          </a:p>
        </p:txBody>
      </p:sp>
    </p:spTree>
    <p:extLst>
      <p:ext uri="{BB962C8B-B14F-4D97-AF65-F5344CB8AC3E}">
        <p14:creationId xmlns:p14="http://schemas.microsoft.com/office/powerpoint/2010/main" val="1926742896"/>
      </p:ext>
    </p:extLst>
  </p:cSld>
  <p:clrMapOvr>
    <a:masterClrMapping/>
  </p:clrMapOvr>
  <p:transition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O QUE É TWO WAY BINDING?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possibilita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atualizar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mesmo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tempo Template e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atualizarmos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Template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recursos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Property Binding e o Event Binding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&lt;input type=“text”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[value]=“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(input)=“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atualizaNome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($event)”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/&gt;</a:t>
            </a:r>
          </a:p>
          <a:p>
            <a:pPr marL="1485900" lvl="2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Neste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[value]=“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é o property binding,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seja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 value do input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recebendo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valor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variável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485900" lvl="2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(input)=“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atualizaNome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($event)”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o event binding,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onde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input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dispara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atualizaNome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campo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atualiza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variável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$event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responsável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DOM 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momento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disparado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value (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target.value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do campo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atualizar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nova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variável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485900" lvl="2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lembrar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possuímos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$event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parâmetro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receber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parâmetro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variável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8661996"/>
      </p:ext>
    </p:extLst>
  </p:cSld>
  <p:clrMapOvr>
    <a:masterClrMapping/>
  </p:clrMapOvr>
  <p:transition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Ngmodel</a:t>
            </a: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e </a:t>
            </a: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ngmodelchange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Angular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também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possui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propriedade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chamada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ngModel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que é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entidade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simples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string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até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mesmo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ngModel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também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possui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chamado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ngModelChange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fica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ouvindo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campo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atualizado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ngModelChange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pegar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target.value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angular ja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sabe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obter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value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&lt;input type=“text”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ngModel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]=“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(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ngModelChange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)=“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$event”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/&gt;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funcionalidade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anterior,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única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diferença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target.value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esquecer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ngModule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app.module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FormsModule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1879536"/>
      </p:ext>
    </p:extLst>
  </p:cSld>
  <p:clrMapOvr>
    <a:masterClrMapping/>
  </p:clrMapOvr>
  <p:transition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Two way binding</a:t>
            </a: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</a:rPr>
              <a:t>Bananas in the box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727345"/>
            <a:ext cx="109810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anteriores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considerados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two way binding,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porém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melhor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forma que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denomina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sintaxe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bananas in the box.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formulário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diversos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campos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ficará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muito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anteriores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property binding + event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bing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ngModel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ngModelChange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facilitar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programador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juntar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property binding com o event binding.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&lt;input type=“text”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[(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ngModel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)]=“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/&gt;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lembrar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[] e (),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chamamos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sintaxe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“Bananas in the box (Bananas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caixa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)”,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onde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[]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lembram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caixa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()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lembram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bananas.</a:t>
            </a:r>
          </a:p>
        </p:txBody>
      </p:sp>
    </p:spTree>
    <p:extLst>
      <p:ext uri="{BB962C8B-B14F-4D97-AF65-F5344CB8AC3E}">
        <p14:creationId xmlns:p14="http://schemas.microsoft.com/office/powerpoint/2010/main" val="2368322329"/>
      </p:ext>
    </p:extLst>
  </p:cSld>
  <p:clrMapOvr>
    <a:masterClrMapping/>
  </p:clrMapOvr>
  <p:transition>
    <p:fade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Utilizando</a:t>
            </a: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o </a:t>
            </a: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two way binding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AF64A2-F4ED-49AF-8C2A-75D000106120}"/>
              </a:ext>
            </a:extLst>
          </p:cNvPr>
          <p:cNvGrpSpPr/>
          <p:nvPr/>
        </p:nvGrpSpPr>
        <p:grpSpPr>
          <a:xfrm>
            <a:off x="10423468" y="364535"/>
            <a:ext cx="1402533" cy="851660"/>
            <a:chOff x="10192810" y="246341"/>
            <a:chExt cx="1402533" cy="8516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F319D-3A6B-48D0-9BFE-D8BF33068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810" y="318010"/>
              <a:ext cx="779991" cy="77999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50B19F-7343-4329-8BEA-F945BEA3F368}"/>
                </a:ext>
              </a:extLst>
            </p:cNvPr>
            <p:cNvSpPr txBox="1"/>
            <p:nvPr/>
          </p:nvSpPr>
          <p:spPr>
            <a:xfrm>
              <a:off x="10972801" y="246341"/>
              <a:ext cx="622542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C000"/>
                  </a:solidFill>
                </a:rPr>
                <a:t>30</a:t>
              </a:r>
            </a:p>
            <a:p>
              <a:pPr algn="ctr"/>
              <a:r>
                <a:rPr lang="en-US" dirty="0">
                  <a:solidFill>
                    <a:srgbClr val="FFC000"/>
                  </a:solidFill>
                </a:rPr>
                <a:t>MIN</a:t>
              </a:r>
              <a:endParaRPr lang="pt-BR" dirty="0">
                <a:solidFill>
                  <a:srgbClr val="FFC000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1ABCE2A-3C84-4DC0-8CAC-3308F20A47CC}"/>
              </a:ext>
            </a:extLst>
          </p:cNvPr>
          <p:cNvSpPr txBox="1"/>
          <p:nvPr/>
        </p:nvSpPr>
        <p:spPr>
          <a:xfrm>
            <a:off x="691978" y="1916814"/>
            <a:ext cx="10981038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exemplificar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3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Two Way Binding,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simples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onde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campo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atualizar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template.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property binding e event binding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separadas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chamado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string e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chamado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atualizaNome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Agora no template,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 fluid jumbotron do bootstrap,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colocando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dele um campo de input com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saída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string interpolation,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coluna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tamanho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Neste input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property binding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atribuir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value o valor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variável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Desta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maneira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input nada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mostrado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template.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Ainda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input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event binding input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disparar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atualizaNome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Agora,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voltar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atualizaNome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atribuir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à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variável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novo valor.</a:t>
            </a:r>
          </a:p>
        </p:txBody>
      </p:sp>
    </p:spTree>
    <p:extLst>
      <p:ext uri="{BB962C8B-B14F-4D97-AF65-F5344CB8AC3E}">
        <p14:creationId xmlns:p14="http://schemas.microsoft.com/office/powerpoint/2010/main" val="3332117038"/>
      </p:ext>
    </p:extLst>
  </p:cSld>
  <p:clrMapOvr>
    <a:masterClrMapping/>
  </p:clrMapOvr>
  <p:transition>
    <p:fad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AF64A2-F4ED-49AF-8C2A-75D000106120}"/>
              </a:ext>
            </a:extLst>
          </p:cNvPr>
          <p:cNvGrpSpPr/>
          <p:nvPr/>
        </p:nvGrpSpPr>
        <p:grpSpPr>
          <a:xfrm>
            <a:off x="10423468" y="364535"/>
            <a:ext cx="1402533" cy="851660"/>
            <a:chOff x="10192810" y="246341"/>
            <a:chExt cx="1402533" cy="8516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F319D-3A6B-48D0-9BFE-D8BF33068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810" y="318010"/>
              <a:ext cx="779991" cy="77999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50B19F-7343-4329-8BEA-F945BEA3F368}"/>
                </a:ext>
              </a:extLst>
            </p:cNvPr>
            <p:cNvSpPr txBox="1"/>
            <p:nvPr/>
          </p:nvSpPr>
          <p:spPr>
            <a:xfrm>
              <a:off x="10972801" y="246341"/>
              <a:ext cx="622542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C000"/>
                  </a:solidFill>
                </a:rPr>
                <a:t>30</a:t>
              </a:r>
            </a:p>
            <a:p>
              <a:pPr algn="ctr"/>
              <a:r>
                <a:rPr lang="en-US" dirty="0">
                  <a:solidFill>
                    <a:srgbClr val="FFC000"/>
                  </a:solidFill>
                </a:rPr>
                <a:t>MIN</a:t>
              </a:r>
              <a:endParaRPr lang="pt-BR" dirty="0">
                <a:solidFill>
                  <a:srgbClr val="FFC000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1ABCE2A-3C84-4DC0-8CAC-3308F20A47CC}"/>
              </a:ext>
            </a:extLst>
          </p:cNvPr>
          <p:cNvSpPr txBox="1"/>
          <p:nvPr/>
        </p:nvSpPr>
        <p:spPr>
          <a:xfrm>
            <a:off x="691978" y="1488445"/>
            <a:ext cx="10981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Neste </a:t>
            </a:r>
            <a:r>
              <a:rPr lang="en-US" sz="1600" dirty="0" err="1">
                <a:solidFill>
                  <a:schemeClr val="bg1"/>
                </a:solidFill>
              </a:rPr>
              <a:t>momento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quando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digitamos</a:t>
            </a:r>
            <a:r>
              <a:rPr lang="en-US" sz="1600" dirty="0">
                <a:solidFill>
                  <a:schemeClr val="bg1"/>
                </a:solidFill>
              </a:rPr>
              <a:t> o </a:t>
            </a:r>
            <a:r>
              <a:rPr lang="en-US" sz="1600" dirty="0" err="1">
                <a:solidFill>
                  <a:schemeClr val="bg1"/>
                </a:solidFill>
              </a:rPr>
              <a:t>nome</a:t>
            </a:r>
            <a:r>
              <a:rPr lang="en-US" sz="1600" dirty="0">
                <a:solidFill>
                  <a:schemeClr val="bg1"/>
                </a:solidFill>
              </a:rPr>
              <a:t> no input o template </a:t>
            </a:r>
            <a:r>
              <a:rPr lang="en-US" sz="1600" dirty="0" err="1">
                <a:solidFill>
                  <a:schemeClr val="bg1"/>
                </a:solidFill>
              </a:rPr>
              <a:t>também</a:t>
            </a:r>
            <a:r>
              <a:rPr lang="en-US" sz="1600" dirty="0">
                <a:solidFill>
                  <a:schemeClr val="bg1"/>
                </a:solidFill>
              </a:rPr>
              <a:t> é </a:t>
            </a:r>
            <a:r>
              <a:rPr lang="en-US" sz="1600" dirty="0" err="1">
                <a:solidFill>
                  <a:schemeClr val="bg1"/>
                </a:solidFill>
              </a:rPr>
              <a:t>atualizado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516277-DA5D-40F2-B9FD-0C2D8C8BF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700" y="2027579"/>
            <a:ext cx="6032726" cy="455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01720"/>
      </p:ext>
    </p:extLst>
  </p:cSld>
  <p:clrMapOvr>
    <a:masterClrMapping/>
  </p:clrMapOvr>
  <p:transition>
    <p:fad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Segundo </a:t>
            </a: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exemplo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AF64A2-F4ED-49AF-8C2A-75D000106120}"/>
              </a:ext>
            </a:extLst>
          </p:cNvPr>
          <p:cNvGrpSpPr/>
          <p:nvPr/>
        </p:nvGrpSpPr>
        <p:grpSpPr>
          <a:xfrm>
            <a:off x="10423468" y="364535"/>
            <a:ext cx="1402533" cy="851660"/>
            <a:chOff x="10192810" y="246341"/>
            <a:chExt cx="1402533" cy="8516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F319D-3A6B-48D0-9BFE-D8BF33068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810" y="318010"/>
              <a:ext cx="779991" cy="77999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50B19F-7343-4329-8BEA-F945BEA3F368}"/>
                </a:ext>
              </a:extLst>
            </p:cNvPr>
            <p:cNvSpPr txBox="1"/>
            <p:nvPr/>
          </p:nvSpPr>
          <p:spPr>
            <a:xfrm>
              <a:off x="10972801" y="246341"/>
              <a:ext cx="622542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C000"/>
                  </a:solidFill>
                </a:rPr>
                <a:t>15</a:t>
              </a:r>
            </a:p>
            <a:p>
              <a:pPr algn="ctr"/>
              <a:r>
                <a:rPr lang="en-US" dirty="0">
                  <a:solidFill>
                    <a:srgbClr val="FFC000"/>
                  </a:solidFill>
                </a:rPr>
                <a:t>MIN</a:t>
              </a:r>
              <a:endParaRPr lang="pt-BR" dirty="0">
                <a:solidFill>
                  <a:srgbClr val="FFC000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1ABCE2A-3C84-4DC0-8CAC-3308F20A47CC}"/>
              </a:ext>
            </a:extLst>
          </p:cNvPr>
          <p:cNvSpPr txBox="1"/>
          <p:nvPr/>
        </p:nvSpPr>
        <p:spPr>
          <a:xfrm>
            <a:off x="691978" y="1488445"/>
            <a:ext cx="1098103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ngModel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ngModelChange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chamado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sobrenome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string.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Agora no template,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fluid jumbotron do bootstrap,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anterior.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Neste input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ngModel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atribuir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value o valor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variavel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sobrenome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Desta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maneira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input nada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mostrado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template.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input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ngModelChange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atualizar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sobrenome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Neste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momento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sobrenome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input o template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também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atualizado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9B5D72-F73B-4BAE-BF12-6B4B44425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619" y="4313997"/>
            <a:ext cx="4620364" cy="231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83695"/>
      </p:ext>
    </p:extLst>
  </p:cSld>
  <p:clrMapOvr>
    <a:masterClrMapping/>
  </p:clrMapOvr>
  <p:transition>
    <p:fade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Terceiro</a:t>
            </a: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</a:t>
            </a: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exemplo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AF64A2-F4ED-49AF-8C2A-75D000106120}"/>
              </a:ext>
            </a:extLst>
          </p:cNvPr>
          <p:cNvGrpSpPr/>
          <p:nvPr/>
        </p:nvGrpSpPr>
        <p:grpSpPr>
          <a:xfrm>
            <a:off x="10423468" y="364535"/>
            <a:ext cx="1402533" cy="851660"/>
            <a:chOff x="10192810" y="246341"/>
            <a:chExt cx="1402533" cy="8516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F319D-3A6B-48D0-9BFE-D8BF33068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810" y="318010"/>
              <a:ext cx="779991" cy="77999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50B19F-7343-4329-8BEA-F945BEA3F368}"/>
                </a:ext>
              </a:extLst>
            </p:cNvPr>
            <p:cNvSpPr txBox="1"/>
            <p:nvPr/>
          </p:nvSpPr>
          <p:spPr>
            <a:xfrm>
              <a:off x="10972801" y="246341"/>
              <a:ext cx="622542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C000"/>
                  </a:solidFill>
                </a:rPr>
                <a:t>15</a:t>
              </a:r>
            </a:p>
            <a:p>
              <a:pPr algn="ctr"/>
              <a:r>
                <a:rPr lang="en-US" dirty="0">
                  <a:solidFill>
                    <a:srgbClr val="FFC000"/>
                  </a:solidFill>
                </a:rPr>
                <a:t>MIN</a:t>
              </a:r>
              <a:endParaRPr lang="pt-BR" dirty="0">
                <a:solidFill>
                  <a:srgbClr val="FFC000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1ABCE2A-3C84-4DC0-8CAC-3308F20A47CC}"/>
              </a:ext>
            </a:extLst>
          </p:cNvPr>
          <p:cNvSpPr txBox="1"/>
          <p:nvPr/>
        </p:nvSpPr>
        <p:spPr>
          <a:xfrm>
            <a:off x="691978" y="1488445"/>
            <a:ext cx="1098103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último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Two Way Binding com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sintaxe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facilitadora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chamado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terceiro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idade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number.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Agora no template,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fluid jumbotron do bootstrap,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anteriores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Neste input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Two Way Binding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atualizarmos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campo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idade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Neste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momento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idade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input o template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também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atualizado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007DE4-88B1-40AC-9DC0-AD0B989D1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471" y="3874239"/>
            <a:ext cx="5886848" cy="276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56126"/>
      </p:ext>
    </p:extLst>
  </p:cSld>
  <p:clrMapOvr>
    <a:masterClrMapping/>
  </p:clrMapOvr>
  <p:transition>
    <p:fade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A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8E420F-271A-4F9A-BE45-9853FB0DEAF5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>
              <a:defRPr/>
            </a:pPr>
            <a:r>
              <a:rPr lang="en-US" dirty="0">
                <a:solidFill>
                  <a:srgbClr val="FFFFFF"/>
                </a:solidFill>
              </a:rPr>
              <a:t>RESULTADO ESPERADO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37FAAD-29CD-40A0-9F22-FF717CE5C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900" y="1507523"/>
            <a:ext cx="10297801" cy="482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9827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3050695"/>
            <a:ext cx="11474082" cy="756617"/>
          </a:xfrm>
        </p:spPr>
        <p:txBody>
          <a:bodyPr/>
          <a:lstStyle/>
          <a:p>
            <a:r>
              <a:rPr lang="en-US" dirty="0" err="1"/>
              <a:t>modularização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94455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F9277C4-BED1-4367-AC1A-1683B701E5FC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 algn="l">
              <a:defRPr/>
            </a:pPr>
            <a:r>
              <a:rPr lang="pt-BR" dirty="0"/>
              <a:t>O que é CSS?</a:t>
            </a:r>
          </a:p>
          <a:p>
            <a:pPr lvl="0">
              <a:defRPr/>
            </a:pP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3DB7E5EC-C052-4550-8950-FF84827F9E66}"/>
              </a:ext>
            </a:extLst>
          </p:cNvPr>
          <p:cNvSpPr txBox="1">
            <a:spLocks/>
          </p:cNvSpPr>
          <p:nvPr/>
        </p:nvSpPr>
        <p:spPr>
          <a:xfrm>
            <a:off x="355602" y="1750270"/>
            <a:ext cx="7668201" cy="4351338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CSS</a:t>
            </a:r>
            <a:r>
              <a:rPr lang="pt-BR" dirty="0"/>
              <a:t> (</a:t>
            </a:r>
            <a:r>
              <a:rPr lang="pt-BR" b="1" i="1" dirty="0" err="1"/>
              <a:t>Cascading</a:t>
            </a:r>
            <a:r>
              <a:rPr lang="pt-BR" b="1" i="1" dirty="0"/>
              <a:t> </a:t>
            </a:r>
            <a:r>
              <a:rPr lang="pt-BR" b="1" i="1" dirty="0" err="1"/>
              <a:t>Style</a:t>
            </a:r>
            <a:r>
              <a:rPr lang="pt-BR" b="1" i="1" dirty="0"/>
              <a:t> </a:t>
            </a:r>
            <a:r>
              <a:rPr lang="pt-BR" b="1" i="1" dirty="0" err="1"/>
              <a:t>Sheets</a:t>
            </a:r>
            <a:r>
              <a:rPr lang="pt-BR" b="1" dirty="0"/>
              <a:t> ou em português: folhas de estilos em cascata)</a:t>
            </a:r>
            <a:r>
              <a:rPr lang="pt-BR" dirty="0"/>
              <a:t> é uma linguagem de </a:t>
            </a:r>
            <a:r>
              <a:rPr lang="pt-BR" u="sng" dirty="0">
                <a:hlinkClick r:id="rId2"/>
              </a:rPr>
              <a:t>estilo</a:t>
            </a:r>
            <a:r>
              <a:rPr lang="pt-BR" dirty="0"/>
              <a:t> usada para descrever a apresentação de um documento escrito em </a:t>
            </a:r>
            <a:r>
              <a:rPr lang="pt-BR" u="sng" dirty="0">
                <a:hlinkClick r:id="rId3"/>
              </a:rPr>
              <a:t>HTML</a:t>
            </a:r>
            <a:r>
              <a:rPr lang="pt-BR" dirty="0"/>
              <a:t> ou em </a:t>
            </a:r>
            <a:r>
              <a:rPr lang="pt-BR" u="sng" dirty="0">
                <a:hlinkClick r:id="rId4"/>
              </a:rPr>
              <a:t>XML</a:t>
            </a:r>
            <a:r>
              <a:rPr lang="pt-BR" dirty="0"/>
              <a:t> (incluindo várias linguagens em XML como </a:t>
            </a:r>
            <a:r>
              <a:rPr lang="pt-BR" u="sng" dirty="0">
                <a:hlinkClick r:id="rId5"/>
              </a:rPr>
              <a:t>SVG</a:t>
            </a:r>
            <a:r>
              <a:rPr lang="pt-BR" dirty="0"/>
              <a:t> ou </a:t>
            </a:r>
            <a:r>
              <a:rPr lang="pt-BR" u="sng" dirty="0">
                <a:hlinkClick r:id="rId6"/>
              </a:rPr>
              <a:t>XHTML</a:t>
            </a:r>
            <a:r>
              <a:rPr lang="pt-BR" dirty="0"/>
              <a:t>). O CSS descreve como elementos são mostrados na tela, no papel, no discurso ou em outras mídias. 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br>
              <a:rPr lang="pt-BR" dirty="0"/>
            </a:br>
            <a:r>
              <a:rPr lang="pt-BR" dirty="0"/>
              <a:t>Referência: https://developer.mozilla.org/pt-BR/docs/Web/CSS</a:t>
            </a:r>
            <a:endParaRPr lang="en-US" dirty="0"/>
          </a:p>
        </p:txBody>
      </p:sp>
      <p:pic>
        <p:nvPicPr>
          <p:cNvPr id="3074" name="Picture 2" descr="Resultado de imagem para css3">
            <a:extLst>
              <a:ext uri="{FF2B5EF4-FFF2-40B4-BE49-F238E27FC236}">
                <a16:creationId xmlns:a16="http://schemas.microsoft.com/office/drawing/2014/main" id="{C3A4406C-26E8-4BAC-8430-E41CC5610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151" y="1860766"/>
            <a:ext cx="2944486" cy="413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14F4869-FB08-4783-890C-6F49754092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08396"/>
      </p:ext>
    </p:extLst>
  </p:cSld>
  <p:clrMapOvr>
    <a:masterClrMapping/>
  </p:clrMapOvr>
  <p:transition>
    <p:fad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O que são Módulos, no Angular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A sessão </a:t>
            </a:r>
            <a:r>
              <a:rPr lang="pt-BR" dirty="0" err="1"/>
              <a:t>Import</a:t>
            </a:r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A sessão </a:t>
            </a:r>
            <a:r>
              <a:rPr lang="pt-BR" dirty="0" err="1"/>
              <a:t>declaration</a:t>
            </a:r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A sessão </a:t>
            </a:r>
            <a:r>
              <a:rPr lang="pt-BR" dirty="0" err="1"/>
              <a:t>providers</a:t>
            </a:r>
            <a:endParaRPr lang="pt-BR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iremos aprender?</a:t>
            </a:r>
          </a:p>
        </p:txBody>
      </p:sp>
    </p:spTree>
    <p:extLst>
      <p:ext uri="{BB962C8B-B14F-4D97-AF65-F5344CB8AC3E}">
        <p14:creationId xmlns:p14="http://schemas.microsoft.com/office/powerpoint/2010/main" val="284500889"/>
      </p:ext>
    </p:extLst>
  </p:cSld>
  <p:clrMapOvr>
    <a:masterClrMapping/>
  </p:clrMapOvr>
  <p:transition>
    <p:fade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470400"/>
          </a:xfrm>
        </p:spPr>
        <p:txBody>
          <a:bodyPr/>
          <a:lstStyle/>
          <a:p>
            <a:r>
              <a:rPr lang="pt-BR" dirty="0"/>
              <a:t>Usamos módulos para organizar a aplicação por suas funcionalidades (</a:t>
            </a:r>
            <a:r>
              <a:rPr lang="pt-BR" dirty="0" err="1"/>
              <a:t>ex</a:t>
            </a:r>
            <a:r>
              <a:rPr lang="pt-BR" dirty="0"/>
              <a:t>: Cadastro, Painel de Controle, Clientes e </a:t>
            </a:r>
            <a:r>
              <a:rPr lang="pt-BR" dirty="0" err="1"/>
              <a:t>etc</a:t>
            </a:r>
            <a:r>
              <a:rPr lang="pt-BR" dirty="0"/>
              <a:t>).</a:t>
            </a:r>
          </a:p>
          <a:p>
            <a:endParaRPr lang="pt-BR" dirty="0"/>
          </a:p>
          <a:p>
            <a:r>
              <a:rPr lang="pt-BR" dirty="0"/>
              <a:t>Importamos os módulos conforme vamos precisando deles, isso faz com que o cliente carregue somente o que é necessário do código.</a:t>
            </a:r>
          </a:p>
          <a:p>
            <a:endParaRPr lang="pt-BR" dirty="0"/>
          </a:p>
          <a:p>
            <a:r>
              <a:rPr lang="pt-BR" dirty="0"/>
              <a:t>Declaramos nos módulos todos os componentes, diretivas e até mesmo outros módulos que usaremos nele.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módulos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126709"/>
      </p:ext>
    </p:extLst>
  </p:cSld>
  <p:clrMapOvr>
    <a:masterClrMapping/>
  </p:clrMapOvr>
  <p:transition>
    <p:fade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Estrutura</a:t>
            </a:r>
            <a:r>
              <a:rPr lang="en-US" dirty="0"/>
              <a:t> </a:t>
            </a:r>
            <a:r>
              <a:rPr lang="en-US" dirty="0" err="1"/>
              <a:t>básica</a:t>
            </a:r>
            <a:r>
              <a:rPr lang="en-US" dirty="0"/>
              <a:t> do </a:t>
            </a:r>
            <a:r>
              <a:rPr lang="en-US" dirty="0" err="1"/>
              <a:t>módulo</a:t>
            </a:r>
            <a:endParaRPr lang="en-US" dirty="0"/>
          </a:p>
        </p:txBody>
      </p:sp>
      <p:sp>
        <p:nvSpPr>
          <p:cNvPr id="5" name="Retângulo 4"/>
          <p:cNvSpPr/>
          <p:nvPr/>
        </p:nvSpPr>
        <p:spPr>
          <a:xfrm>
            <a:off x="581890" y="1582708"/>
            <a:ext cx="665942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BrowserModule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pt-BR" sz="16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>
                <a:solidFill>
                  <a:srgbClr val="CE9178"/>
                </a:solidFill>
                <a:latin typeface="Consolas" panose="020B0609020204030204" pitchFamily="49" charset="0"/>
              </a:rPr>
              <a:t>'@angular/</a:t>
            </a:r>
            <a:r>
              <a:rPr lang="pt-BR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platform</a:t>
            </a:r>
            <a:r>
              <a:rPr lang="pt-BR" sz="1600" dirty="0">
                <a:solidFill>
                  <a:srgbClr val="CE9178"/>
                </a:solidFill>
                <a:latin typeface="Consolas" panose="020B0609020204030204" pitchFamily="49" charset="0"/>
              </a:rPr>
              <a:t>-browser'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6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NgModule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pt-BR" sz="16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>
                <a:solidFill>
                  <a:srgbClr val="CE9178"/>
                </a:solidFill>
                <a:latin typeface="Consolas" panose="020B0609020204030204" pitchFamily="49" charset="0"/>
              </a:rPr>
              <a:t>'@angular/core'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b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6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AppComponent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pt-BR" sz="16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>
                <a:solidFill>
                  <a:srgbClr val="CE9178"/>
                </a:solidFill>
                <a:latin typeface="Consolas" panose="020B0609020204030204" pitchFamily="49" charset="0"/>
              </a:rPr>
              <a:t>'./</a:t>
            </a:r>
            <a:r>
              <a:rPr lang="pt-BR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app.component</a:t>
            </a:r>
            <a:r>
              <a:rPr lang="pt-BR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b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pt-B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NgModule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declarations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AppComponent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 ],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imports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BrowserModule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 ],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providers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[],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bootstrap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AppComponent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pt-BR" sz="1600" dirty="0" err="1">
                <a:solidFill>
                  <a:srgbClr val="C586C0"/>
                </a:solidFill>
                <a:latin typeface="Consolas" panose="020B0609020204030204" pitchFamily="49" charset="0"/>
              </a:rPr>
              <a:t>export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AppModule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{ }</a:t>
            </a:r>
          </a:p>
        </p:txBody>
      </p:sp>
      <p:sp>
        <p:nvSpPr>
          <p:cNvPr id="8" name="Retângulo 7"/>
          <p:cNvSpPr/>
          <p:nvPr/>
        </p:nvSpPr>
        <p:spPr>
          <a:xfrm>
            <a:off x="828040" y="3600751"/>
            <a:ext cx="1772920" cy="244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828040" y="4329826"/>
            <a:ext cx="1239520" cy="244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828040" y="5058901"/>
            <a:ext cx="1666240" cy="244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ontent Placeholder 6"/>
          <p:cNvSpPr>
            <a:spLocks noGrp="1"/>
          </p:cNvSpPr>
          <p:nvPr>
            <p:ph idx="1"/>
          </p:nvPr>
        </p:nvSpPr>
        <p:spPr>
          <a:xfrm>
            <a:off x="4458049" y="3501135"/>
            <a:ext cx="2672424" cy="2465556"/>
          </a:xfrm>
        </p:spPr>
        <p:txBody>
          <a:bodyPr/>
          <a:lstStyle/>
          <a:p>
            <a:r>
              <a:rPr lang="pt-BR" dirty="0"/>
              <a:t>Repare as três declarações principais usadas em um módulo: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err="1"/>
              <a:t>Declarations</a:t>
            </a:r>
            <a:endParaRPr lang="pt-B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err="1"/>
              <a:t>Imports</a:t>
            </a:r>
            <a:endParaRPr lang="pt-B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err="1"/>
              <a:t>Providers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530863535"/>
      </p:ext>
    </p:extLst>
  </p:cSld>
  <p:clrMapOvr>
    <a:masterClrMapping/>
  </p:clrMapOvr>
  <p:transition>
    <p:fade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240962"/>
            <a:ext cx="10270415" cy="683491"/>
          </a:xfrm>
        </p:spPr>
        <p:txBody>
          <a:bodyPr/>
          <a:lstStyle/>
          <a:p>
            <a:r>
              <a:rPr lang="pt-BR" dirty="0"/>
              <a:t>Na seção </a:t>
            </a:r>
            <a:r>
              <a:rPr lang="pt-BR" b="1" i="1" dirty="0" err="1"/>
              <a:t>Declaration</a:t>
            </a:r>
            <a:r>
              <a:rPr lang="pt-BR" dirty="0"/>
              <a:t> colocamos todos os componentes e diretivas que serão usadas nesse módulo. No caso do código abaixo, usaremos </a:t>
            </a:r>
            <a:r>
              <a:rPr lang="pt-BR" b="1" i="1" dirty="0" err="1"/>
              <a:t>AppComponent</a:t>
            </a:r>
            <a:r>
              <a:rPr lang="pt-BR" dirty="0"/>
              <a:t> e </a:t>
            </a:r>
            <a:r>
              <a:rPr lang="pt-BR" b="1" i="1" dirty="0" err="1"/>
              <a:t>LoginComponent</a:t>
            </a:r>
            <a:r>
              <a:rPr lang="pt-BR" dirty="0"/>
              <a:t>, por exemplo.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Declaration</a:t>
            </a:r>
          </a:p>
        </p:txBody>
      </p:sp>
      <p:sp>
        <p:nvSpPr>
          <p:cNvPr id="4" name="Retângulo 3"/>
          <p:cNvSpPr/>
          <p:nvPr/>
        </p:nvSpPr>
        <p:spPr>
          <a:xfrm>
            <a:off x="581889" y="2275435"/>
            <a:ext cx="333288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pt-B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NgModule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declarations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AppComponent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LoginComponent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 ],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imports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BrowserModule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AutenticacaoModule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 ],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providers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LoginService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bootstrap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AppComponent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pt-BR" sz="1600" dirty="0" err="1">
                <a:solidFill>
                  <a:srgbClr val="C586C0"/>
                </a:solidFill>
                <a:latin typeface="Consolas" panose="020B0609020204030204" pitchFamily="49" charset="0"/>
              </a:rPr>
              <a:t>export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AppModule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{ }</a:t>
            </a:r>
          </a:p>
        </p:txBody>
      </p:sp>
      <p:sp>
        <p:nvSpPr>
          <p:cNvPr id="5" name="Retângulo 4"/>
          <p:cNvSpPr/>
          <p:nvPr/>
        </p:nvSpPr>
        <p:spPr>
          <a:xfrm>
            <a:off x="828039" y="2557041"/>
            <a:ext cx="2035233" cy="7772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3253983" y="2285209"/>
            <a:ext cx="2838797" cy="13209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Este módulo poderá usar </a:t>
            </a:r>
            <a:r>
              <a:rPr lang="pt-BR" b="1" i="1" dirty="0" err="1"/>
              <a:t>AppComponent</a:t>
            </a:r>
            <a:r>
              <a:rPr lang="pt-BR" dirty="0"/>
              <a:t> e </a:t>
            </a:r>
            <a:r>
              <a:rPr lang="pt-BR" b="1" i="1" dirty="0" err="1"/>
              <a:t>LoginComponent</a:t>
            </a:r>
            <a:r>
              <a:rPr lang="pt-BR" dirty="0"/>
              <a:t> dentro da </a:t>
            </a:r>
            <a:r>
              <a:rPr lang="pt-BR" dirty="0" err="1"/>
              <a:t>View</a:t>
            </a:r>
            <a:r>
              <a:rPr lang="pt-BR" dirty="0"/>
              <a:t>.</a:t>
            </a:r>
          </a:p>
        </p:txBody>
      </p:sp>
      <p:sp>
        <p:nvSpPr>
          <p:cNvPr id="2" name="Retângulo 1"/>
          <p:cNvSpPr/>
          <p:nvPr/>
        </p:nvSpPr>
        <p:spPr>
          <a:xfrm>
            <a:off x="9372730" y="2275435"/>
            <a:ext cx="245709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pt-B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pt-BR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600" dirty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pt-B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login-component</a:t>
            </a:r>
            <a:r>
              <a:rPr lang="pt-BR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pt-BR" sz="1600" dirty="0">
                <a:solidFill>
                  <a:srgbClr val="808080"/>
                </a:solidFill>
                <a:latin typeface="Consolas" panose="020B0609020204030204" pitchFamily="49" charset="0"/>
              </a:rPr>
              <a:t>  &lt;/</a:t>
            </a:r>
            <a:r>
              <a:rPr lang="pt-B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login-component</a:t>
            </a:r>
            <a:r>
              <a:rPr lang="pt-BR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pt-B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pt-BR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Content Placeholder 6"/>
          <p:cNvSpPr txBox="1">
            <a:spLocks/>
          </p:cNvSpPr>
          <p:nvPr/>
        </p:nvSpPr>
        <p:spPr>
          <a:xfrm>
            <a:off x="9444182" y="3606156"/>
            <a:ext cx="2385639" cy="27756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Neste caso, poderemos usar na </a:t>
            </a:r>
            <a:r>
              <a:rPr lang="pt-BR" dirty="0" err="1"/>
              <a:t>View</a:t>
            </a:r>
            <a:r>
              <a:rPr lang="pt-BR" dirty="0"/>
              <a:t> (no HTML) as </a:t>
            </a:r>
            <a:r>
              <a:rPr lang="pt-BR" dirty="0" err="1"/>
              <a:t>tags</a:t>
            </a:r>
            <a:r>
              <a:rPr lang="pt-BR" dirty="0"/>
              <a:t> e diretivas declaradas. No exemplo acima, estamos usando o </a:t>
            </a:r>
            <a:r>
              <a:rPr lang="pt-BR" b="1" i="1" dirty="0" err="1"/>
              <a:t>LoginComponent</a:t>
            </a:r>
            <a:r>
              <a:rPr lang="pt-BR" dirty="0"/>
              <a:t> na </a:t>
            </a:r>
            <a:r>
              <a:rPr lang="pt-BR" dirty="0" err="1"/>
              <a:t>view</a:t>
            </a:r>
            <a:r>
              <a:rPr lang="pt-BR" dirty="0"/>
              <a:t>.</a:t>
            </a:r>
          </a:p>
        </p:txBody>
      </p:sp>
      <p:cxnSp>
        <p:nvCxnSpPr>
          <p:cNvPr id="10" name="Conector Angulado 9"/>
          <p:cNvCxnSpPr>
            <a:stCxn id="4" idx="3"/>
            <a:endCxn id="2" idx="1"/>
          </p:cNvCxnSpPr>
          <p:nvPr/>
        </p:nvCxnSpPr>
        <p:spPr>
          <a:xfrm flipV="1">
            <a:off x="3914774" y="2814044"/>
            <a:ext cx="5457956" cy="1107996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prstDash val="solid"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611178"/>
      </p:ext>
    </p:extLst>
  </p:cSld>
  <p:clrMapOvr>
    <a:masterClrMapping/>
  </p:clrMapOvr>
  <p:transition>
    <p:fade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240962"/>
            <a:ext cx="10270415" cy="683491"/>
          </a:xfrm>
        </p:spPr>
        <p:txBody>
          <a:bodyPr/>
          <a:lstStyle/>
          <a:p>
            <a:r>
              <a:rPr lang="pt-BR" dirty="0"/>
              <a:t>Na seção </a:t>
            </a:r>
            <a:r>
              <a:rPr lang="pt-BR" b="1" i="1" dirty="0" err="1"/>
              <a:t>Imports</a:t>
            </a:r>
            <a:r>
              <a:rPr lang="pt-BR" dirty="0"/>
              <a:t> colocamos todos os módulos que serão usados dentro desse módulo. No caso do código abaixo, usaremos </a:t>
            </a:r>
            <a:r>
              <a:rPr lang="pt-BR" b="1" i="1" dirty="0" err="1"/>
              <a:t>BrowserModule</a:t>
            </a:r>
            <a:r>
              <a:rPr lang="pt-BR" dirty="0"/>
              <a:t> e </a:t>
            </a:r>
            <a:r>
              <a:rPr lang="pt-BR" b="1" i="1" dirty="0" err="1"/>
              <a:t>AutenticacaoModule</a:t>
            </a:r>
            <a:r>
              <a:rPr lang="pt-BR" dirty="0"/>
              <a:t>, por exemplo.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IMPORTS</a:t>
            </a:r>
          </a:p>
        </p:txBody>
      </p:sp>
      <p:sp>
        <p:nvSpPr>
          <p:cNvPr id="4" name="Retângulo 3"/>
          <p:cNvSpPr/>
          <p:nvPr/>
        </p:nvSpPr>
        <p:spPr>
          <a:xfrm>
            <a:off x="581889" y="2275435"/>
            <a:ext cx="329478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pt-B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NgModule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declarations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AppComponent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LoginComponent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 ],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imports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BrowserModule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AutenticacaoModule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 ],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providers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LoginService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bootstrap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AppComponent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pt-BR" sz="1600" dirty="0" err="1">
                <a:solidFill>
                  <a:srgbClr val="C586C0"/>
                </a:solidFill>
                <a:latin typeface="Consolas" panose="020B0609020204030204" pitchFamily="49" charset="0"/>
              </a:rPr>
              <a:t>export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AppModule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{ }</a:t>
            </a:r>
          </a:p>
        </p:txBody>
      </p:sp>
      <p:sp>
        <p:nvSpPr>
          <p:cNvPr id="5" name="Retângulo 4"/>
          <p:cNvSpPr/>
          <p:nvPr/>
        </p:nvSpPr>
        <p:spPr>
          <a:xfrm>
            <a:off x="828039" y="3533396"/>
            <a:ext cx="2524761" cy="819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3977883" y="3261565"/>
            <a:ext cx="2838797" cy="13209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Este módulo poderá usar os componentes e diretivas dos módulos declarados.</a:t>
            </a:r>
          </a:p>
        </p:txBody>
      </p:sp>
    </p:spTree>
    <p:extLst>
      <p:ext uri="{BB962C8B-B14F-4D97-AF65-F5344CB8AC3E}">
        <p14:creationId xmlns:p14="http://schemas.microsoft.com/office/powerpoint/2010/main" val="2007815383"/>
      </p:ext>
    </p:extLst>
  </p:cSld>
  <p:clrMapOvr>
    <a:masterClrMapping/>
  </p:clrMapOvr>
  <p:transition>
    <p:fade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240962"/>
            <a:ext cx="10270415" cy="683491"/>
          </a:xfrm>
        </p:spPr>
        <p:txBody>
          <a:bodyPr/>
          <a:lstStyle/>
          <a:p>
            <a:r>
              <a:rPr lang="pt-BR" dirty="0"/>
              <a:t>Na seção </a:t>
            </a:r>
            <a:r>
              <a:rPr lang="pt-BR" b="1" i="1" dirty="0" err="1"/>
              <a:t>Providers</a:t>
            </a:r>
            <a:r>
              <a:rPr lang="pt-BR" dirty="0"/>
              <a:t> colocamos todos os serviços que serão reconhecidos e usados dentro desse módulo. No caso do código abaixo, usaremos </a:t>
            </a:r>
            <a:r>
              <a:rPr lang="pt-BR" b="1" i="1" dirty="0" err="1"/>
              <a:t>LoginService</a:t>
            </a:r>
            <a:r>
              <a:rPr lang="pt-BR" b="1" i="1" dirty="0"/>
              <a:t> </a:t>
            </a:r>
            <a:r>
              <a:rPr lang="pt-BR" dirty="0"/>
              <a:t>na Injeção de Dependência.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Providers</a:t>
            </a:r>
          </a:p>
        </p:txBody>
      </p:sp>
      <p:sp>
        <p:nvSpPr>
          <p:cNvPr id="4" name="Retângulo 3"/>
          <p:cNvSpPr/>
          <p:nvPr/>
        </p:nvSpPr>
        <p:spPr>
          <a:xfrm>
            <a:off x="581889" y="2275435"/>
            <a:ext cx="329478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pt-B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NgModule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declarations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AppComponent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LoginComponent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 ],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imports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BrowserModule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AutenticacaoModule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 ],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providers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LoginService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bootstrap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AppComponent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pt-BR" sz="1600" dirty="0" err="1">
                <a:solidFill>
                  <a:srgbClr val="C586C0"/>
                </a:solidFill>
                <a:latin typeface="Consolas" panose="020B0609020204030204" pitchFamily="49" charset="0"/>
              </a:rPr>
              <a:t>export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AppModule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{ }</a:t>
            </a:r>
          </a:p>
        </p:txBody>
      </p:sp>
      <p:sp>
        <p:nvSpPr>
          <p:cNvPr id="5" name="Retângulo 4"/>
          <p:cNvSpPr/>
          <p:nvPr/>
        </p:nvSpPr>
        <p:spPr>
          <a:xfrm>
            <a:off x="828039" y="4485896"/>
            <a:ext cx="3048635" cy="3432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3876674" y="2275435"/>
            <a:ext cx="2838797" cy="13209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i="1" dirty="0" err="1"/>
              <a:t>LoginService</a:t>
            </a:r>
            <a:r>
              <a:rPr lang="pt-BR" dirty="0"/>
              <a:t> será um serviço neste módulo, usado através de Injeção de Dependência.</a:t>
            </a:r>
          </a:p>
        </p:txBody>
      </p:sp>
      <p:sp>
        <p:nvSpPr>
          <p:cNvPr id="2" name="Retângulo 1"/>
          <p:cNvSpPr/>
          <p:nvPr/>
        </p:nvSpPr>
        <p:spPr>
          <a:xfrm>
            <a:off x="7496175" y="2275435"/>
            <a:ext cx="433364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 err="1">
                <a:solidFill>
                  <a:srgbClr val="C586C0"/>
                </a:solidFill>
                <a:latin typeface="Consolas" panose="020B0609020204030204" pitchFamily="49" charset="0"/>
              </a:rPr>
              <a:t>export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AppComponent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endParaRPr lang="pt-BR" sz="1600" dirty="0"/>
          </a:p>
          <a:p>
            <a:b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constructor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endParaRPr lang="pt-BR" sz="1600" dirty="0"/>
          </a:p>
          <a:p>
            <a:r>
              <a:rPr lang="pt-BR" sz="1600" dirty="0">
                <a:solidFill>
                  <a:srgbClr val="569CD6"/>
                </a:solidFill>
                <a:latin typeface="Consolas" panose="020B0609020204030204" pitchFamily="49" charset="0"/>
              </a:rPr>
              <a:t>    </a:t>
            </a:r>
            <a:r>
              <a:rPr lang="pt-B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loginService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pt-BR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LoginService</a:t>
            </a:r>
            <a:endParaRPr lang="pt-BR" sz="1600" dirty="0"/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 ) { }</a:t>
            </a:r>
            <a:endParaRPr lang="pt-BR" sz="1600" dirty="0"/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pt-BR" sz="1600" dirty="0">
              <a:effectLst/>
            </a:endParaRPr>
          </a:p>
        </p:txBody>
      </p:sp>
      <p:sp>
        <p:nvSpPr>
          <p:cNvPr id="9" name="Content Placeholder 6"/>
          <p:cNvSpPr txBox="1">
            <a:spLocks/>
          </p:cNvSpPr>
          <p:nvPr/>
        </p:nvSpPr>
        <p:spPr>
          <a:xfrm>
            <a:off x="7496175" y="4009132"/>
            <a:ext cx="4333646" cy="16400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Qualquer instância do tipo </a:t>
            </a:r>
            <a:r>
              <a:rPr lang="pt-BR" b="1" i="1" dirty="0" err="1"/>
              <a:t>LoginService</a:t>
            </a:r>
            <a:r>
              <a:rPr lang="pt-BR" b="1" i="1" dirty="0"/>
              <a:t> </a:t>
            </a:r>
            <a:r>
              <a:rPr lang="pt-BR" dirty="0"/>
              <a:t>agora é instanciado automaticamente como um serviço dentro deste módulo, pois esta classe está dentro dos </a:t>
            </a:r>
            <a:r>
              <a:rPr lang="pt-BR" dirty="0" err="1"/>
              <a:t>Providers</a:t>
            </a:r>
            <a:r>
              <a:rPr lang="pt-BR" dirty="0"/>
              <a:t>.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7971789" y="3060266"/>
            <a:ext cx="3793491" cy="283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Angulado 11"/>
          <p:cNvCxnSpPr>
            <a:endCxn id="11" idx="1"/>
          </p:cNvCxnSpPr>
          <p:nvPr/>
        </p:nvCxnSpPr>
        <p:spPr>
          <a:xfrm flipV="1">
            <a:off x="3876674" y="3201771"/>
            <a:ext cx="4095115" cy="1455764"/>
          </a:xfrm>
          <a:prstGeom prst="bentConnector3">
            <a:avLst>
              <a:gd name="adj1" fmla="val 72096"/>
            </a:avLst>
          </a:prstGeom>
          <a:ln w="19050">
            <a:solidFill>
              <a:schemeClr val="bg1"/>
            </a:solidFill>
            <a:prstDash val="solid"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67380"/>
      </p:ext>
    </p:extLst>
  </p:cSld>
  <p:clrMapOvr>
    <a:masterClrMapping/>
  </p:clrMapOvr>
  <p:transition>
    <p:fade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Vamos praticar os conceitos aprendidos nessa aula.</a:t>
            </a:r>
          </a:p>
          <a:p>
            <a:endParaRPr lang="pt-BR" dirty="0"/>
          </a:p>
          <a:p>
            <a:r>
              <a:rPr lang="pt-BR" dirty="0"/>
              <a:t>Vá para a </a:t>
            </a:r>
            <a:r>
              <a:rPr lang="pt-BR" dirty="0" err="1"/>
              <a:t>branch</a:t>
            </a:r>
            <a:r>
              <a:rPr lang="pt-BR" dirty="0"/>
              <a:t> </a:t>
            </a:r>
            <a:r>
              <a:rPr lang="pt-BR" dirty="0">
                <a:latin typeface="Consolas" panose="020B0609020204030204" pitchFamily="49" charset="0"/>
              </a:rPr>
              <a:t>“</a:t>
            </a:r>
            <a:r>
              <a:rPr lang="pt-BR" b="1" i="1" dirty="0">
                <a:latin typeface="Consolas" panose="020B0609020204030204" pitchFamily="49" charset="0"/>
              </a:rPr>
              <a:t>anatomia-fundamentos/</a:t>
            </a:r>
            <a:r>
              <a:rPr lang="pt-BR" b="1" i="1" dirty="0" err="1">
                <a:latin typeface="Consolas" panose="020B0609020204030204" pitchFamily="49" charset="0"/>
              </a:rPr>
              <a:t>modularizacao</a:t>
            </a:r>
            <a:r>
              <a:rPr lang="pt-BR" dirty="0">
                <a:latin typeface="Consolas" panose="020B0609020204030204" pitchFamily="49" charset="0"/>
              </a:rPr>
              <a:t>”</a:t>
            </a:r>
            <a:r>
              <a:rPr lang="pt-BR" dirty="0"/>
              <a:t> do projeto </a:t>
            </a:r>
            <a:r>
              <a:rPr lang="pt-BR" b="1" i="1" dirty="0" err="1">
                <a:latin typeface="Consolas" panose="020B0609020204030204" pitchFamily="49" charset="0"/>
              </a:rPr>
              <a:t>BootCampSantander</a:t>
            </a:r>
            <a:r>
              <a:rPr lang="pt-BR" dirty="0"/>
              <a:t>;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Atividade</a:t>
            </a:r>
            <a:r>
              <a:rPr lang="en-US" dirty="0"/>
              <a:t> </a:t>
            </a:r>
            <a:r>
              <a:rPr lang="en-US" dirty="0" err="1"/>
              <a:t>Prática</a:t>
            </a:r>
            <a:endParaRPr lang="en-US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382" y="554272"/>
            <a:ext cx="409025" cy="409025"/>
          </a:xfrm>
          <a:prstGeom prst="rect">
            <a:avLst/>
          </a:prstGeom>
        </p:spPr>
      </p:pic>
      <p:sp>
        <p:nvSpPr>
          <p:cNvPr id="5" name="Content Placeholder 6"/>
          <p:cNvSpPr txBox="1">
            <a:spLocks/>
          </p:cNvSpPr>
          <p:nvPr/>
        </p:nvSpPr>
        <p:spPr>
          <a:xfrm>
            <a:off x="11041720" y="554272"/>
            <a:ext cx="912536" cy="3001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30MIN</a:t>
            </a:r>
          </a:p>
        </p:txBody>
      </p:sp>
    </p:spTree>
    <p:extLst>
      <p:ext uri="{BB962C8B-B14F-4D97-AF65-F5344CB8AC3E}">
        <p14:creationId xmlns:p14="http://schemas.microsoft.com/office/powerpoint/2010/main" val="3970953589"/>
      </p:ext>
    </p:extLst>
  </p:cSld>
  <p:clrMapOvr>
    <a:masterClrMapping/>
  </p:clrMapOvr>
  <p:transition>
    <p:fad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58"/>
          <p:cNvSpPr txBox="1">
            <a:spLocks/>
          </p:cNvSpPr>
          <p:nvPr/>
        </p:nvSpPr>
        <p:spPr>
          <a:xfrm>
            <a:off x="359309" y="2797395"/>
            <a:ext cx="5176518" cy="39382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9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987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480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97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algn="l" defTabSz="914217"/>
            <a:r>
              <a:rPr lang="en-US" sz="3199" dirty="0">
                <a:solidFill>
                  <a:srgbClr val="FFFFFF"/>
                </a:solidFill>
              </a:rPr>
              <a:t>Angular </a:t>
            </a:r>
            <a:r>
              <a:rPr lang="en-US" sz="3199" dirty="0" err="1">
                <a:solidFill>
                  <a:srgbClr val="FFFFFF"/>
                </a:solidFill>
              </a:rPr>
              <a:t>trainning</a:t>
            </a:r>
            <a:endParaRPr lang="en-US" sz="3199" dirty="0">
              <a:solidFill>
                <a:srgbClr val="FFFFF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59309" y="3324196"/>
            <a:ext cx="3634535" cy="262739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defTabSz="914217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</a:pP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Anatomia</a:t>
            </a:r>
            <a:r>
              <a:rPr lang="en-US" sz="2200" dirty="0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 - </a:t>
            </a: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Avançada</a:t>
            </a:r>
            <a:endParaRPr lang="en-US" sz="2200" dirty="0">
              <a:solidFill>
                <a:srgbClr val="FFFFFF"/>
              </a:solidFill>
              <a:latin typeface="Arial" charset="0"/>
              <a:cs typeface="Gotham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625485"/>
      </p:ext>
    </p:extLst>
  </p:cSld>
  <p:clrMapOvr>
    <a:masterClrMapping/>
  </p:clrMapOvr>
  <p:transition>
    <p:fade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3050695"/>
            <a:ext cx="11474082" cy="756617"/>
          </a:xfrm>
        </p:spPr>
        <p:txBody>
          <a:bodyPr/>
          <a:lstStyle/>
          <a:p>
            <a:r>
              <a:rPr lang="en-US" dirty="0"/>
              <a:t>Input e output</a:t>
            </a:r>
          </a:p>
        </p:txBody>
      </p:sp>
    </p:spTree>
    <p:extLst>
      <p:ext uri="{BB962C8B-B14F-4D97-AF65-F5344CB8AC3E}">
        <p14:creationId xmlns:p14="http://schemas.microsoft.com/office/powerpoint/2010/main" val="341520581"/>
      </p:ext>
    </p:extLst>
  </p:cSld>
  <p:clrMapOvr>
    <a:masterClrMapping/>
  </p:clrMapOvr>
  <p:transition>
    <p:fade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É um recurso do Angular que utiliza as técnicas de </a:t>
            </a:r>
            <a:r>
              <a:rPr lang="pt-BR" dirty="0" err="1"/>
              <a:t>Binding</a:t>
            </a:r>
            <a:r>
              <a:rPr lang="pt-BR" dirty="0"/>
              <a:t> para fazer a troca de informações entre os componentes através de </a:t>
            </a:r>
            <a:r>
              <a:rPr lang="pt-BR" i="1" dirty="0" err="1"/>
              <a:t>Property</a:t>
            </a:r>
            <a:r>
              <a:rPr lang="pt-BR" i="1" dirty="0"/>
              <a:t> </a:t>
            </a:r>
            <a:r>
              <a:rPr lang="pt-BR" i="1" dirty="0" err="1"/>
              <a:t>Binding</a:t>
            </a:r>
            <a:r>
              <a:rPr lang="pt-BR" dirty="0"/>
              <a:t> e </a:t>
            </a:r>
            <a:r>
              <a:rPr lang="pt-BR" i="1" dirty="0" err="1"/>
              <a:t>Event</a:t>
            </a:r>
            <a:r>
              <a:rPr lang="pt-BR" i="1" dirty="0"/>
              <a:t> </a:t>
            </a:r>
            <a:r>
              <a:rPr lang="pt-BR" i="1" dirty="0" err="1"/>
              <a:t>Binding</a:t>
            </a:r>
            <a:r>
              <a:rPr lang="pt-BR" dirty="0"/>
              <a:t>.</a:t>
            </a:r>
          </a:p>
          <a:p>
            <a:endParaRPr lang="pt-BR" dirty="0"/>
          </a:p>
          <a:p>
            <a:r>
              <a:rPr lang="pt-BR" dirty="0"/>
              <a:t>Basicamente ele faz com que seu componente tenha uma propriedade personalizada para ser acessada quando ela for declarada na </a:t>
            </a:r>
            <a:r>
              <a:rPr lang="pt-BR" dirty="0" err="1"/>
              <a:t>view</a:t>
            </a:r>
            <a:r>
              <a:rPr lang="pt-BR" dirty="0"/>
              <a:t> de outro componente.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é Input e Output?</a:t>
            </a:r>
          </a:p>
        </p:txBody>
      </p:sp>
    </p:spTree>
    <p:extLst>
      <p:ext uri="{BB962C8B-B14F-4D97-AF65-F5344CB8AC3E}">
        <p14:creationId xmlns:p14="http://schemas.microsoft.com/office/powerpoint/2010/main" val="344902881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F9277C4-BED1-4367-AC1A-1683B701E5FC}"/>
              </a:ext>
            </a:extLst>
          </p:cNvPr>
          <p:cNvSpPr txBox="1">
            <a:spLocks/>
          </p:cNvSpPr>
          <p:nvPr/>
        </p:nvSpPr>
        <p:spPr>
          <a:xfrm>
            <a:off x="362311" y="1482554"/>
            <a:ext cx="3821502" cy="920717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 algn="l">
              <a:defRPr/>
            </a:pPr>
            <a:r>
              <a:rPr lang="pt-BR" sz="1800" b="1" dirty="0"/>
              <a:t>Como o CSS afeta o HTML?</a:t>
            </a:r>
            <a:endParaRPr kumimoji="0" lang="en-US" sz="18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https://lh6.googleusercontent.com/tIdW_yeUnRIRV-nIBpyyFiM5k5YmjzWHQDTsevJdLlnTZNbOLOFzYMUX61YYRJ-imeyVuJTQgi5IZn0kCBogVrudMwPrSLL9zM0TWCe__8wGik9Qdssjopk21xSGF6l2OMq6AKvq">
            <a:extLst>
              <a:ext uri="{FF2B5EF4-FFF2-40B4-BE49-F238E27FC236}">
                <a16:creationId xmlns:a16="http://schemas.microsoft.com/office/drawing/2014/main" id="{ACDD8E44-754B-410D-BDF4-285ED4DF4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11" y="2063157"/>
            <a:ext cx="4496576" cy="2833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5.googleusercontent.com/reqgBg2_J-aVRYr6mqcO4qoDZNTPgUXpV9xEZ8ifMAHEwSolYCHqsjDjCN9zJF_--OOzzPNcKYHDHrr6A7QwgbuS0DEWaGbWoJRLGnnw7nRqLOSZtmvIL_RKov3By31sKYE_UiFm">
            <a:extLst>
              <a:ext uri="{FF2B5EF4-FFF2-40B4-BE49-F238E27FC236}">
                <a16:creationId xmlns:a16="http://schemas.microsoft.com/office/drawing/2014/main" id="{99D20D7B-2431-4647-9D0A-4EDAE8EB2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654" y="2063157"/>
            <a:ext cx="6505745" cy="2833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9D17D2D-6EFF-4B53-9A1B-EFC6066165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77683"/>
      </p:ext>
    </p:extLst>
  </p:cSld>
  <p:clrMapOvr>
    <a:masterClrMapping/>
  </p:clrMapOvr>
  <p:transition>
    <p:fade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658761"/>
          </a:xfrm>
        </p:spPr>
        <p:txBody>
          <a:bodyPr/>
          <a:lstStyle/>
          <a:p>
            <a:r>
              <a:rPr lang="pt-BR" dirty="0"/>
              <a:t>Pense em uma aplicação no qual você tem uma lista de clientes de um hotel em formato de cartão virtual, com a foto e as informações básicas daquele cliente hospedado.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- Cenário</a:t>
            </a:r>
          </a:p>
        </p:txBody>
      </p:sp>
      <p:grpSp>
        <p:nvGrpSpPr>
          <p:cNvPr id="2" name="Agrupar 1"/>
          <p:cNvGrpSpPr/>
          <p:nvPr/>
        </p:nvGrpSpPr>
        <p:grpSpPr>
          <a:xfrm>
            <a:off x="960792" y="2543839"/>
            <a:ext cx="9843336" cy="2953000"/>
            <a:chOff x="960792" y="2317698"/>
            <a:chExt cx="9843336" cy="2953000"/>
          </a:xfrm>
        </p:grpSpPr>
        <p:pic>
          <p:nvPicPr>
            <p:cNvPr id="1026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792" y="23176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792" y="37941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1626" y="23176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1626" y="37941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2460" y="23176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2460" y="37941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3294" y="23176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3294" y="37941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61605250"/>
      </p:ext>
    </p:extLst>
  </p:cSld>
  <p:clrMapOvr>
    <a:masterClrMapping/>
  </p:clrMapOvr>
  <p:transition>
    <p:fade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658761"/>
          </a:xfrm>
        </p:spPr>
        <p:txBody>
          <a:bodyPr/>
          <a:lstStyle/>
          <a:p>
            <a:r>
              <a:rPr lang="pt-BR" dirty="0"/>
              <a:t>Esse cartão virtual </a:t>
            </a:r>
            <a:r>
              <a:rPr lang="pt-BR" b="1" dirty="0">
                <a:solidFill>
                  <a:srgbClr val="FF5800"/>
                </a:solidFill>
              </a:rPr>
              <a:t>É UM COMPONENTE </a:t>
            </a:r>
            <a:r>
              <a:rPr lang="pt-BR" dirty="0"/>
              <a:t>criado no Angular que </a:t>
            </a:r>
            <a:r>
              <a:rPr lang="pt-BR" b="1" dirty="0">
                <a:latin typeface="Segoe UI" panose="020B0502040204020203" pitchFamily="34" charset="0"/>
                <a:cs typeface="Segoe UI" panose="020B0502040204020203" pitchFamily="34" charset="0"/>
              </a:rPr>
              <a:t>está sendo repetido</a:t>
            </a:r>
            <a:r>
              <a:rPr lang="pt-BR" dirty="0"/>
              <a:t> com a diretiva de repetição </a:t>
            </a:r>
            <a:r>
              <a:rPr lang="pt-BR" dirty="0">
                <a:latin typeface="Consolas" panose="020B0609020204030204" pitchFamily="49" charset="0"/>
              </a:rPr>
              <a:t>*</a:t>
            </a:r>
            <a:r>
              <a:rPr lang="pt-BR" dirty="0" err="1">
                <a:latin typeface="Consolas" panose="020B0609020204030204" pitchFamily="49" charset="0"/>
              </a:rPr>
              <a:t>ngFor</a:t>
            </a:r>
            <a:r>
              <a:rPr lang="pt-BR" dirty="0"/>
              <a:t>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- Cenário</a:t>
            </a:r>
          </a:p>
        </p:txBody>
      </p:sp>
      <p:grpSp>
        <p:nvGrpSpPr>
          <p:cNvPr id="2" name="Agrupar 1"/>
          <p:cNvGrpSpPr/>
          <p:nvPr/>
        </p:nvGrpSpPr>
        <p:grpSpPr>
          <a:xfrm>
            <a:off x="960792" y="2543839"/>
            <a:ext cx="9843336" cy="2953000"/>
            <a:chOff x="960792" y="2317698"/>
            <a:chExt cx="9843336" cy="2953000"/>
          </a:xfrm>
        </p:grpSpPr>
        <p:pic>
          <p:nvPicPr>
            <p:cNvPr id="1026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792" y="23176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792" y="37941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1626" y="23176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1626" y="37941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2460" y="23176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2460" y="37941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3294" y="23176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3294" y="37941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Retângulo 13"/>
          <p:cNvSpPr/>
          <p:nvPr/>
        </p:nvSpPr>
        <p:spPr>
          <a:xfrm>
            <a:off x="1028700" y="2604665"/>
            <a:ext cx="2324100" cy="13386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ontent Placeholder 6"/>
          <p:cNvSpPr txBox="1">
            <a:spLocks/>
          </p:cNvSpPr>
          <p:nvPr/>
        </p:nvSpPr>
        <p:spPr>
          <a:xfrm>
            <a:off x="960792" y="2187973"/>
            <a:ext cx="2649183" cy="3888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rgbClr val="FF0000"/>
                </a:solidFill>
              </a:rPr>
              <a:t>user-card.component.*</a:t>
            </a:r>
          </a:p>
        </p:txBody>
      </p:sp>
    </p:spTree>
    <p:extLst>
      <p:ext uri="{BB962C8B-B14F-4D97-AF65-F5344CB8AC3E}">
        <p14:creationId xmlns:p14="http://schemas.microsoft.com/office/powerpoint/2010/main" val="2036612453"/>
      </p:ext>
    </p:extLst>
  </p:cSld>
  <p:clrMapOvr>
    <a:masterClrMapping/>
  </p:clrMapOvr>
  <p:transition>
    <p:fade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658761"/>
          </a:xfrm>
        </p:spPr>
        <p:txBody>
          <a:bodyPr/>
          <a:lstStyle/>
          <a:p>
            <a:r>
              <a:rPr lang="pt-BR" dirty="0"/>
              <a:t>Cada componente de cartão virtual tem suas devidas informações de acordo com a iteração na lista de clientes hospedados.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- Cenário</a:t>
            </a:r>
          </a:p>
        </p:txBody>
      </p:sp>
      <p:grpSp>
        <p:nvGrpSpPr>
          <p:cNvPr id="2" name="Agrupar 1"/>
          <p:cNvGrpSpPr/>
          <p:nvPr/>
        </p:nvGrpSpPr>
        <p:grpSpPr>
          <a:xfrm>
            <a:off x="960792" y="2543839"/>
            <a:ext cx="9843336" cy="2953000"/>
            <a:chOff x="960792" y="2317698"/>
            <a:chExt cx="9843336" cy="2953000"/>
          </a:xfrm>
        </p:grpSpPr>
        <p:pic>
          <p:nvPicPr>
            <p:cNvPr id="1026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792" y="23176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792" y="37941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1626" y="23176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1626" y="37941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2460" y="23176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2460" y="37941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3294" y="23176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3294" y="37941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Content Placeholder 6"/>
          <p:cNvSpPr txBox="1">
            <a:spLocks/>
          </p:cNvSpPr>
          <p:nvPr/>
        </p:nvSpPr>
        <p:spPr>
          <a:xfrm>
            <a:off x="960792" y="2234570"/>
            <a:ext cx="2460835" cy="361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800" b="1" dirty="0">
                <a:solidFill>
                  <a:srgbClr val="FFFF00"/>
                </a:solidFill>
              </a:rPr>
              <a:t>Marcio da Silva</a:t>
            </a:r>
          </a:p>
        </p:txBody>
      </p:sp>
      <p:sp>
        <p:nvSpPr>
          <p:cNvPr id="15" name="Content Placeholder 6"/>
          <p:cNvSpPr txBox="1">
            <a:spLocks/>
          </p:cNvSpPr>
          <p:nvPr/>
        </p:nvSpPr>
        <p:spPr>
          <a:xfrm>
            <a:off x="3421624" y="2234570"/>
            <a:ext cx="2460835" cy="361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800" b="1" dirty="0">
                <a:solidFill>
                  <a:srgbClr val="FFFF00"/>
                </a:solidFill>
              </a:rPr>
              <a:t>Maria Luiza</a:t>
            </a:r>
          </a:p>
        </p:txBody>
      </p:sp>
      <p:sp>
        <p:nvSpPr>
          <p:cNvPr id="16" name="Content Placeholder 6"/>
          <p:cNvSpPr txBox="1">
            <a:spLocks/>
          </p:cNvSpPr>
          <p:nvPr/>
        </p:nvSpPr>
        <p:spPr>
          <a:xfrm>
            <a:off x="5882456" y="2234570"/>
            <a:ext cx="2460835" cy="361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800" b="1" dirty="0">
                <a:solidFill>
                  <a:srgbClr val="FFFF00"/>
                </a:solidFill>
              </a:rPr>
              <a:t>Ana Clara</a:t>
            </a:r>
          </a:p>
        </p:txBody>
      </p:sp>
      <p:sp>
        <p:nvSpPr>
          <p:cNvPr id="17" name="Content Placeholder 6"/>
          <p:cNvSpPr txBox="1">
            <a:spLocks/>
          </p:cNvSpPr>
          <p:nvPr/>
        </p:nvSpPr>
        <p:spPr>
          <a:xfrm>
            <a:off x="8343285" y="2245195"/>
            <a:ext cx="2460835" cy="361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800" b="1" dirty="0">
                <a:solidFill>
                  <a:srgbClr val="FFFF00"/>
                </a:solidFill>
              </a:rPr>
              <a:t>Joel Brandão</a:t>
            </a:r>
          </a:p>
        </p:txBody>
      </p:sp>
    </p:spTree>
    <p:extLst>
      <p:ext uri="{BB962C8B-B14F-4D97-AF65-F5344CB8AC3E}">
        <p14:creationId xmlns:p14="http://schemas.microsoft.com/office/powerpoint/2010/main" val="202290225"/>
      </p:ext>
    </p:extLst>
  </p:cSld>
  <p:clrMapOvr>
    <a:masterClrMapping/>
  </p:clrMapOvr>
  <p:transition>
    <p:fade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4000" b="1" dirty="0"/>
              <a:t>Como você faz para transferir, em cada componente, a informação do cliente na iteração da lista?</a:t>
            </a:r>
            <a:br>
              <a:rPr lang="pt-BR" sz="4000" b="1" dirty="0"/>
            </a:br>
            <a:endParaRPr lang="pt-BR" sz="4000" b="1" dirty="0"/>
          </a:p>
          <a:p>
            <a:r>
              <a:rPr lang="pt-BR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Aí é que usamos o Input!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- Cenário</a:t>
            </a:r>
          </a:p>
        </p:txBody>
      </p:sp>
    </p:spTree>
    <p:extLst>
      <p:ext uri="{BB962C8B-B14F-4D97-AF65-F5344CB8AC3E}">
        <p14:creationId xmlns:p14="http://schemas.microsoft.com/office/powerpoint/2010/main" val="1753487375"/>
      </p:ext>
    </p:extLst>
  </p:cSld>
  <p:clrMapOvr>
    <a:masterClrMapping/>
  </p:clrMapOvr>
  <p:transition>
    <p:fade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Um Input SEMPRE receberá uma informação de um componente pai através de </a:t>
            </a:r>
            <a:r>
              <a:rPr lang="pt-BR" i="1" dirty="0" err="1"/>
              <a:t>Property</a:t>
            </a:r>
            <a:r>
              <a:rPr lang="pt-BR" i="1" dirty="0"/>
              <a:t> </a:t>
            </a:r>
            <a:r>
              <a:rPr lang="pt-BR" i="1" dirty="0" err="1"/>
              <a:t>Binding</a:t>
            </a:r>
            <a:r>
              <a:rPr lang="pt-BR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Um Input SEMPRE será implementado na controller do componente filho (o componente que irá receber a informação do componente pai) através do decorador </a:t>
            </a:r>
            <a:r>
              <a:rPr lang="pt-BR" dirty="0">
                <a:latin typeface="Consolas" panose="020B0609020204030204" pitchFamily="49" charset="0"/>
              </a:rPr>
              <a:t>@Input()</a:t>
            </a:r>
            <a:r>
              <a:rPr lang="pt-BR" dirty="0"/>
              <a:t> encontrado na biblioteca </a:t>
            </a:r>
            <a:r>
              <a:rPr lang="pt-BR" dirty="0">
                <a:latin typeface="Consolas" panose="020B0609020204030204" pitchFamily="49" charset="0"/>
              </a:rPr>
              <a:t>@angular/core</a:t>
            </a:r>
            <a:r>
              <a:rPr lang="pt-BR" dirty="0"/>
              <a:t> sendo sempre necessário importá-lo antes de usar;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Um Input pode receber qualquer valor seja ele um objeto, uma string, um número ou qualquer outro tipo de variável – desde que você declare o tipo;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A sintaxe do Input é: </a:t>
            </a:r>
            <a:r>
              <a:rPr lang="pt-BR" dirty="0">
                <a:latin typeface="Consolas" panose="020B0609020204030204" pitchFamily="49" charset="0"/>
              </a:rPr>
              <a:t>@Input(‘&lt;</a:t>
            </a:r>
            <a:r>
              <a:rPr lang="pt-BR" dirty="0" err="1">
                <a:latin typeface="Consolas" panose="020B0609020204030204" pitchFamily="49" charset="0"/>
              </a:rPr>
              <a:t>nome_da_propriedade</a:t>
            </a:r>
            <a:r>
              <a:rPr lang="pt-BR" dirty="0">
                <a:latin typeface="Consolas" panose="020B0609020204030204" pitchFamily="49" charset="0"/>
              </a:rPr>
              <a:t>&gt;’) &lt;variável&gt;: &lt;tipo&gt;</a:t>
            </a:r>
            <a:r>
              <a:rPr lang="pt-BR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O </a:t>
            </a:r>
            <a:r>
              <a:rPr lang="pt-BR" dirty="0">
                <a:latin typeface="Consolas" panose="020B0609020204030204" pitchFamily="49" charset="0"/>
              </a:rPr>
              <a:t>&lt;nome_da_propriedade&gt; </a:t>
            </a:r>
            <a:r>
              <a:rPr lang="pt-BR" dirty="0"/>
              <a:t>é um atributo opcional, e se não for informado, a propriedade é acessada externamente com o nome da variável que será declarado, do contrário, o valor do atributo </a:t>
            </a:r>
            <a:r>
              <a:rPr lang="pt-BR" dirty="0">
                <a:latin typeface="Consolas" panose="020B0609020204030204" pitchFamily="49" charset="0"/>
              </a:rPr>
              <a:t>&lt;nome_da_propriedade&gt;</a:t>
            </a:r>
            <a:r>
              <a:rPr lang="pt-BR" dirty="0"/>
              <a:t> será o nome da variável pra acesso externo;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2611497485"/>
      </p:ext>
    </p:extLst>
  </p:cSld>
  <p:clrMapOvr>
    <a:masterClrMapping/>
  </p:clrMapOvr>
  <p:transition>
    <p:fade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60792" y="2050472"/>
            <a:ext cx="5033608" cy="376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1400" dirty="0" err="1">
                <a:solidFill>
                  <a:srgbClr val="C586C0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import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 { 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Component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pt-BR" sz="1400" dirty="0">
                <a:solidFill>
                  <a:srgbClr val="9CDCFE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Input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 } </a:t>
            </a:r>
            <a:r>
              <a:rPr lang="pt-BR" sz="1400" dirty="0" err="1">
                <a:solidFill>
                  <a:srgbClr val="C586C0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from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'@angular/core'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;</a:t>
            </a:r>
            <a:endParaRPr lang="pt-BR" sz="14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@</a:t>
            </a:r>
            <a:r>
              <a:rPr lang="pt-BR" sz="1400" dirty="0" err="1">
                <a:solidFill>
                  <a:srgbClr val="DCDCAA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Component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({</a:t>
            </a:r>
            <a:endParaRPr lang="pt-BR" sz="14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selector</a:t>
            </a:r>
            <a:r>
              <a:rPr lang="pt-BR" sz="1400" dirty="0">
                <a:solidFill>
                  <a:srgbClr val="9CDCFE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'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usuarioCard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'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endParaRPr lang="pt-BR" sz="14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templateUrl</a:t>
            </a:r>
            <a:r>
              <a:rPr lang="pt-BR" sz="1400" dirty="0">
                <a:solidFill>
                  <a:srgbClr val="9CDCFE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'usuario-card.component.html'</a:t>
            </a:r>
            <a:endParaRPr lang="pt-BR" sz="14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})</a:t>
            </a:r>
            <a:endParaRPr lang="pt-BR" sz="14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1400" dirty="0" err="1">
                <a:solidFill>
                  <a:srgbClr val="C586C0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export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class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1400" dirty="0" err="1">
                <a:solidFill>
                  <a:srgbClr val="4EC9B0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UsuarioCardComponent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 {</a:t>
            </a:r>
            <a:endParaRPr lang="pt-BR" sz="14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@</a:t>
            </a:r>
            <a:r>
              <a:rPr lang="pt-BR" sz="1400" dirty="0">
                <a:solidFill>
                  <a:srgbClr val="DCDCAA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Input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()</a:t>
            </a:r>
            <a:endParaRPr lang="pt-BR" sz="14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public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1400" dirty="0">
                <a:solidFill>
                  <a:srgbClr val="9CDCFE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nome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pt-BR" sz="1400" dirty="0" err="1">
                <a:solidFill>
                  <a:srgbClr val="4EC9B0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string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;</a:t>
            </a:r>
            <a:endParaRPr lang="pt-BR" sz="14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constructor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() { }</a:t>
            </a:r>
            <a:endParaRPr lang="pt-BR" sz="14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  <a:ea typeface="Segoe UI Light" panose="020B0502040204020203" pitchFamily="34" charset="0"/>
                <a:cs typeface="Segoe UI Light" panose="020B0502040204020203" pitchFamily="34" charset="0"/>
              </a:rPr>
              <a:t>}</a:t>
            </a:r>
            <a:endParaRPr lang="pt-BR" sz="1400" dirty="0">
              <a:effectLst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163781"/>
            <a:ext cx="10270415" cy="646546"/>
          </a:xfrm>
        </p:spPr>
        <p:txBody>
          <a:bodyPr/>
          <a:lstStyle/>
          <a:p>
            <a:r>
              <a:rPr lang="pt-BR" dirty="0"/>
              <a:t>Implementação do decorador Input no componente filho</a:t>
            </a:r>
            <a:br>
              <a:rPr lang="pt-BR" dirty="0"/>
            </a:br>
            <a:r>
              <a:rPr lang="pt-BR" dirty="0"/>
              <a:t>(usuário-</a:t>
            </a:r>
            <a:r>
              <a:rPr lang="pt-BR" dirty="0" err="1"/>
              <a:t>card.component.ts</a:t>
            </a:r>
            <a:r>
              <a:rPr lang="pt-BR" dirty="0"/>
              <a:t> | usuário-card.component.html):</a:t>
            </a:r>
            <a:b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pt-B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pt-BR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532917"/>
          </a:xfrm>
        </p:spPr>
        <p:txBody>
          <a:bodyPr/>
          <a:lstStyle/>
          <a:p>
            <a:r>
              <a:rPr lang="en-US" dirty="0"/>
              <a:t>INPUT</a:t>
            </a:r>
          </a:p>
        </p:txBody>
      </p:sp>
      <p:sp>
        <p:nvSpPr>
          <p:cNvPr id="3" name="Retângulo 2"/>
          <p:cNvSpPr/>
          <p:nvPr/>
        </p:nvSpPr>
        <p:spPr>
          <a:xfrm>
            <a:off x="2937164" y="2032000"/>
            <a:ext cx="655782" cy="3325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951556" y="4336473"/>
            <a:ext cx="2179572" cy="6326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6640946" y="2032000"/>
            <a:ext cx="5375563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card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img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"userImg.png"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alt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"Imagem do usuário"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card-photo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pt-BR" sz="14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card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-nome"</a:t>
            </a:r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{{ nome }}</a:t>
            </a:r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pt-BR" sz="14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1" name="Conector reto 10"/>
          <p:cNvCxnSpPr/>
          <p:nvPr/>
        </p:nvCxnSpPr>
        <p:spPr>
          <a:xfrm>
            <a:off x="6317673" y="2934854"/>
            <a:ext cx="0" cy="17179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8723956" y="3121266"/>
            <a:ext cx="1103535" cy="2961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ontent Placeholder 6"/>
          <p:cNvSpPr txBox="1">
            <a:spLocks/>
          </p:cNvSpPr>
          <p:nvPr/>
        </p:nvSpPr>
        <p:spPr>
          <a:xfrm>
            <a:off x="5223163" y="4969164"/>
            <a:ext cx="6008044" cy="6465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chemeClr val="bg1"/>
                </a:solidFill>
              </a:rPr>
              <a:t>Dessa forma o componente já pode receber variáveis quando ele for declarado no HTML da página pai!</a:t>
            </a:r>
          </a:p>
        </p:txBody>
      </p:sp>
    </p:spTree>
    <p:extLst>
      <p:ext uri="{BB962C8B-B14F-4D97-AF65-F5344CB8AC3E}">
        <p14:creationId xmlns:p14="http://schemas.microsoft.com/office/powerpoint/2010/main" val="2135575505"/>
      </p:ext>
    </p:extLst>
  </p:cSld>
  <p:clrMapOvr>
    <a:masterClrMapping/>
  </p:clrMapOvr>
  <p:transition>
    <p:fade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60792" y="2050472"/>
            <a:ext cx="503360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Component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pt-BR" sz="14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'@angular/core'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pt-B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Component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selector</a:t>
            </a:r>
            <a:r>
              <a:rPr lang="pt-BR" sz="14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listaUsuarios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templateUrl</a:t>
            </a:r>
            <a:r>
              <a:rPr lang="pt-BR" sz="14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'lista-usuarios.component.html'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pt-BR" sz="1400" dirty="0" err="1">
                <a:solidFill>
                  <a:srgbClr val="C586C0"/>
                </a:solidFill>
                <a:latin typeface="Consolas" panose="020B0609020204030204" pitchFamily="49" charset="0"/>
              </a:rPr>
              <a:t>export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ListaUsuariosComponent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usuarios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[</a:t>
            </a:r>
          </a:p>
          <a:p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'João da Silva'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'Clarice Barbosa'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'Mariana Barros'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constructor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() { }</a:t>
            </a:r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163781"/>
            <a:ext cx="10270415" cy="646546"/>
          </a:xfrm>
        </p:spPr>
        <p:txBody>
          <a:bodyPr/>
          <a:lstStyle/>
          <a:p>
            <a:r>
              <a:rPr lang="pt-BR" dirty="0"/>
              <a:t>Passando o nome do cliente para o </a:t>
            </a:r>
            <a:r>
              <a:rPr lang="pt-BR" dirty="0" err="1"/>
              <a:t>card</a:t>
            </a:r>
            <a:r>
              <a:rPr lang="pt-BR" dirty="0"/>
              <a:t> da lista</a:t>
            </a:r>
            <a:br>
              <a:rPr lang="pt-BR" dirty="0"/>
            </a:br>
            <a:r>
              <a:rPr lang="pt-BR" dirty="0"/>
              <a:t>(lista-usuarios.component.html):</a:t>
            </a:r>
            <a:b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pt-B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pt-BR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532917"/>
          </a:xfrm>
        </p:spPr>
        <p:txBody>
          <a:bodyPr/>
          <a:lstStyle/>
          <a:p>
            <a:r>
              <a:rPr lang="en-US" dirty="0"/>
              <a:t>INPUT</a:t>
            </a:r>
          </a:p>
        </p:txBody>
      </p:sp>
      <p:sp>
        <p:nvSpPr>
          <p:cNvPr id="8" name="Retângulo 7"/>
          <p:cNvSpPr/>
          <p:nvPr/>
        </p:nvSpPr>
        <p:spPr>
          <a:xfrm>
            <a:off x="868429" y="3731490"/>
            <a:ext cx="2179572" cy="12284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6640946" y="2032000"/>
            <a:ext cx="537556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usuarioCard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 *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ngFor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let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usuario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of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usuarios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“</a:t>
            </a:r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 [</a:t>
            </a:r>
            <a:r>
              <a:rPr lang="pt-BR" sz="1400" dirty="0">
                <a:solidFill>
                  <a:srgbClr val="9CDCFE"/>
                </a:solidFill>
                <a:latin typeface="Consolas" panose="020B0609020204030204" pitchFamily="49" charset="0"/>
              </a:rPr>
              <a:t>nome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]=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usuario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usuarioCard</a:t>
            </a:r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1" name="Conector reto 10"/>
          <p:cNvCxnSpPr/>
          <p:nvPr/>
        </p:nvCxnSpPr>
        <p:spPr>
          <a:xfrm>
            <a:off x="6317673" y="2934854"/>
            <a:ext cx="0" cy="17179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tângulo 9"/>
          <p:cNvSpPr/>
          <p:nvPr/>
        </p:nvSpPr>
        <p:spPr>
          <a:xfrm>
            <a:off x="6908800" y="2509053"/>
            <a:ext cx="1607820" cy="2249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ontent Placeholder 6"/>
          <p:cNvSpPr txBox="1">
            <a:spLocks/>
          </p:cNvSpPr>
          <p:nvPr/>
        </p:nvSpPr>
        <p:spPr>
          <a:xfrm>
            <a:off x="8954654" y="2986107"/>
            <a:ext cx="3098801" cy="1209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chemeClr val="bg1"/>
                </a:solidFill>
              </a:rPr>
              <a:t>Note que agora temos uma propriedade personalizada para o nosso componente.</a:t>
            </a:r>
          </a:p>
        </p:txBody>
      </p:sp>
      <p:sp>
        <p:nvSpPr>
          <p:cNvPr id="14" name="Content Placeholder 6"/>
          <p:cNvSpPr txBox="1">
            <a:spLocks/>
          </p:cNvSpPr>
          <p:nvPr/>
        </p:nvSpPr>
        <p:spPr>
          <a:xfrm>
            <a:off x="5347854" y="5057882"/>
            <a:ext cx="5283200" cy="6580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chemeClr val="bg1"/>
                </a:solidFill>
              </a:rPr>
              <a:t>No Input, SEMPRE passamos a informação para o componente filho via </a:t>
            </a:r>
            <a:r>
              <a:rPr lang="pt-BR" b="1" i="1" dirty="0">
                <a:solidFill>
                  <a:schemeClr val="bg1"/>
                </a:solidFill>
              </a:rPr>
              <a:t>PROPERTY </a:t>
            </a:r>
            <a:r>
              <a:rPr lang="pt-BR" b="1" i="1" dirty="0" err="1">
                <a:solidFill>
                  <a:schemeClr val="bg1"/>
                </a:solidFill>
              </a:rPr>
              <a:t>Binding</a:t>
            </a:r>
            <a:r>
              <a:rPr lang="pt-BR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0494296"/>
      </p:ext>
    </p:extLst>
  </p:cSld>
  <p:clrMapOvr>
    <a:masterClrMapping/>
  </p:clrMapOvr>
  <p:transition>
    <p:fade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Lembre-se:</a:t>
            </a:r>
          </a:p>
          <a:p>
            <a:endParaRPr lang="pt-BR" dirty="0"/>
          </a:p>
          <a:p>
            <a:r>
              <a:rPr lang="pt-BR" dirty="0"/>
              <a:t>Um Input SEMPRE se comunica através de 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Property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Binding</a:t>
            </a:r>
            <a:r>
              <a:rPr lang="pt-BR" dirty="0"/>
              <a:t>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1108918794"/>
      </p:ext>
    </p:extLst>
  </p:cSld>
  <p:clrMapOvr>
    <a:masterClrMapping/>
  </p:clrMapOvr>
  <p:transition>
    <p:fade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304526"/>
            <a:ext cx="10270415" cy="933450"/>
          </a:xfrm>
        </p:spPr>
        <p:txBody>
          <a:bodyPr/>
          <a:lstStyle/>
          <a:p>
            <a:r>
              <a:rPr lang="pt-BR" dirty="0"/>
              <a:t>Ainda no cenário do Hotel, imagine que cada vez que você clicar no botão </a:t>
            </a:r>
            <a:r>
              <a:rPr lang="pt-BR" b="1" dirty="0"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pt-BR" b="1" dirty="0" err="1">
                <a:latin typeface="Segoe UI" panose="020B0502040204020203" pitchFamily="34" charset="0"/>
                <a:cs typeface="Segoe UI" panose="020B0502040204020203" pitchFamily="34" charset="0"/>
              </a:rPr>
              <a:t>Checkout</a:t>
            </a:r>
            <a:r>
              <a:rPr lang="pt-BR" b="1" dirty="0">
                <a:latin typeface="Segoe UI" panose="020B0502040204020203" pitchFamily="34" charset="0"/>
                <a:cs typeface="Segoe UI" panose="020B0502040204020203" pitchFamily="34" charset="0"/>
              </a:rPr>
              <a:t>”</a:t>
            </a:r>
            <a:r>
              <a:rPr lang="pt-BR" dirty="0"/>
              <a:t>, o componente pai precise mostrar uma caixa de diálogo de confirmação da ação exibindo os dados do cliente nessa caixa de diálogo.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- Cenário</a:t>
            </a:r>
          </a:p>
        </p:txBody>
      </p:sp>
      <p:grpSp>
        <p:nvGrpSpPr>
          <p:cNvPr id="2" name="Agrupar 1"/>
          <p:cNvGrpSpPr/>
          <p:nvPr/>
        </p:nvGrpSpPr>
        <p:grpSpPr>
          <a:xfrm>
            <a:off x="960792" y="2543839"/>
            <a:ext cx="9843336" cy="2953000"/>
            <a:chOff x="960792" y="2317698"/>
            <a:chExt cx="9843336" cy="2953000"/>
          </a:xfrm>
        </p:grpSpPr>
        <p:pic>
          <p:nvPicPr>
            <p:cNvPr id="1026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792" y="23176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792" y="37941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1626" y="23176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1626" y="37941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2460" y="23176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2460" y="37941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3294" y="23176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3294" y="37941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Content"/>
          <p:cNvSpPr/>
          <p:nvPr>
            <p:custDataLst>
              <p:custData r:id="rId1"/>
            </p:custDataLst>
          </p:nvPr>
        </p:nvSpPr>
        <p:spPr>
          <a:xfrm>
            <a:off x="1637913" y="3562349"/>
            <a:ext cx="1106592" cy="304925"/>
          </a:xfrm>
          <a:prstGeom prst="roundRect">
            <a:avLst>
              <a:gd name="adj" fmla="val 40900"/>
            </a:avLst>
          </a:prstGeom>
          <a:solidFill>
            <a:srgbClr val="FF000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Checkout</a:t>
            </a:r>
          </a:p>
        </p:txBody>
      </p:sp>
      <p:sp>
        <p:nvSpPr>
          <p:cNvPr id="3" name="Seta para a Direita 2"/>
          <p:cNvSpPr/>
          <p:nvPr/>
        </p:nvSpPr>
        <p:spPr>
          <a:xfrm>
            <a:off x="247650" y="3523832"/>
            <a:ext cx="1304925" cy="391191"/>
          </a:xfrm>
          <a:prstGeom prst="rightArrow">
            <a:avLst>
              <a:gd name="adj1" fmla="val 50000"/>
              <a:gd name="adj2" fmla="val 106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7863834"/>
      </p:ext>
    </p:extLst>
  </p:cSld>
  <p:clrMapOvr>
    <a:masterClrMapping/>
  </p:clrMapOvr>
  <p:transition>
    <p:fade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658761"/>
          </a:xfrm>
        </p:spPr>
        <p:txBody>
          <a:bodyPr/>
          <a:lstStyle/>
          <a:p>
            <a:r>
              <a:rPr lang="pt-BR" dirty="0"/>
              <a:t>Ao confirmar a caixa de diálogo, o cliente sairá da lista de hospedados.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- Cenário</a:t>
            </a:r>
          </a:p>
        </p:txBody>
      </p:sp>
      <p:grpSp>
        <p:nvGrpSpPr>
          <p:cNvPr id="2" name="Agrupar 1"/>
          <p:cNvGrpSpPr/>
          <p:nvPr/>
        </p:nvGrpSpPr>
        <p:grpSpPr>
          <a:xfrm>
            <a:off x="960792" y="2543839"/>
            <a:ext cx="9843336" cy="2953000"/>
            <a:chOff x="960792" y="2317698"/>
            <a:chExt cx="9843336" cy="2953000"/>
          </a:xfrm>
        </p:grpSpPr>
        <p:pic>
          <p:nvPicPr>
            <p:cNvPr id="5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792" y="37941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1626" y="23176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1626" y="37941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2460" y="23176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2460" y="37941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3294" y="23176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Resultado de imagem para vCard wirefr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3294" y="3794198"/>
              <a:ext cx="2460834" cy="1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Retângulo 13"/>
          <p:cNvSpPr/>
          <p:nvPr/>
        </p:nvSpPr>
        <p:spPr>
          <a:xfrm>
            <a:off x="1028700" y="2604665"/>
            <a:ext cx="2324100" cy="13386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ontent Placeholder 6"/>
          <p:cNvSpPr txBox="1">
            <a:spLocks/>
          </p:cNvSpPr>
          <p:nvPr/>
        </p:nvSpPr>
        <p:spPr>
          <a:xfrm>
            <a:off x="1028700" y="3059953"/>
            <a:ext cx="2324100" cy="333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EXCLUÍDO!</a:t>
            </a:r>
          </a:p>
        </p:txBody>
      </p:sp>
    </p:spTree>
    <p:extLst>
      <p:ext uri="{BB962C8B-B14F-4D97-AF65-F5344CB8AC3E}">
        <p14:creationId xmlns:p14="http://schemas.microsoft.com/office/powerpoint/2010/main" val="103603205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F9277C4-BED1-4367-AC1A-1683B701E5FC}"/>
              </a:ext>
            </a:extLst>
          </p:cNvPr>
          <p:cNvSpPr txBox="1">
            <a:spLocks/>
          </p:cNvSpPr>
          <p:nvPr/>
        </p:nvSpPr>
        <p:spPr>
          <a:xfrm>
            <a:off x="362311" y="347366"/>
            <a:ext cx="7548112" cy="472143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 algn="l">
              <a:defRPr/>
            </a:pPr>
            <a:r>
              <a:rPr kumimoji="0" lang="en-US" sz="18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D.O.M (</a:t>
            </a:r>
            <a:r>
              <a:rPr kumimoji="0" lang="en-US" sz="18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Modelo</a:t>
            </a:r>
            <a:r>
              <a:rPr kumimoji="0" lang="en-US" sz="18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de </a:t>
            </a:r>
            <a:r>
              <a:rPr kumimoji="0" lang="en-US" sz="18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objeto</a:t>
            </a:r>
            <a:r>
              <a:rPr kumimoji="0" lang="en-US" sz="18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do </a:t>
            </a:r>
            <a:r>
              <a:rPr kumimoji="0" lang="en-US" sz="18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documento</a:t>
            </a:r>
            <a:r>
              <a:rPr kumimoji="0" lang="en-US" sz="18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B9E8ED2-B36A-436B-868F-30B688BF1EE4}"/>
              </a:ext>
            </a:extLst>
          </p:cNvPr>
          <p:cNvSpPr/>
          <p:nvPr/>
        </p:nvSpPr>
        <p:spPr>
          <a:xfrm>
            <a:off x="362311" y="1302589"/>
            <a:ext cx="646256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</a:rPr>
              <a:t>É uma interface de programação para documentos HTML, XML e SVG. Ele fornece uma representação estruturada do documento como uma árvore;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</a:rPr>
              <a:t>O DOM define métodos que permitem acesso à árvore, para que eles possam alterar a estrutura, estilo e conteúdo do documento;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</a:rPr>
              <a:t>O DOM fornece uma representação do documento como um grupo estruturado de nós e objetos, possuindo várias propriedades e métodos;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</a:rPr>
              <a:t>Os nós também podem ter manipuladores de eventos que lhe são inerentes, e uma vez que um evento é acionado, os manipuladores de eventos são executados;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</a:rPr>
              <a:t> Essencialmente, ele conecta páginas web a scripts ou linguagens de programação.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5122" name="Picture 2" descr="https://lh4.googleusercontent.com/LwiGHFtCvxescnc3AUwgFHASg_8-MKWy95EBvSOOKhtTIWGIfLuE8Y9DHbgIaeSZL3M0ks4XqHHzNurntBvPJEdx2cFBGw2W0M6oCdbcQQziv2OG3UJIrmu7hnnOA2GvoGetnAPS">
            <a:extLst>
              <a:ext uri="{FF2B5EF4-FFF2-40B4-BE49-F238E27FC236}">
                <a16:creationId xmlns:a16="http://schemas.microsoft.com/office/drawing/2014/main" id="{97C70072-9FC4-497E-95C4-BBD7E87F4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476" y="1558186"/>
            <a:ext cx="3810000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6BF48D1-0EDE-4C04-9546-C2FB55CAA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87602"/>
      </p:ext>
    </p:extLst>
  </p:cSld>
  <p:clrMapOvr>
    <a:masterClrMapping/>
  </p:clrMapOvr>
  <p:transition>
    <p:fade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4000" b="1" dirty="0"/>
              <a:t>Assim como no Input, como fazemos para que o componente filho passe uma informação para o componente pai fazer o </a:t>
            </a:r>
            <a:r>
              <a:rPr lang="pt-BR" sz="4000" b="1" dirty="0" err="1"/>
              <a:t>checkout</a:t>
            </a:r>
            <a:r>
              <a:rPr lang="pt-BR" sz="4000" b="1" dirty="0"/>
              <a:t> do cliente?</a:t>
            </a:r>
            <a:br>
              <a:rPr lang="pt-BR" sz="4000" b="1" dirty="0"/>
            </a:br>
            <a:endParaRPr lang="pt-BR" sz="4000" b="1" dirty="0"/>
          </a:p>
          <a:p>
            <a:r>
              <a:rPr lang="pt-BR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Através do Output!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- Cenário</a:t>
            </a:r>
          </a:p>
        </p:txBody>
      </p:sp>
    </p:spTree>
    <p:extLst>
      <p:ext uri="{BB962C8B-B14F-4D97-AF65-F5344CB8AC3E}">
        <p14:creationId xmlns:p14="http://schemas.microsoft.com/office/powerpoint/2010/main" val="870484870"/>
      </p:ext>
    </p:extLst>
  </p:cSld>
  <p:clrMapOvr>
    <a:masterClrMapping/>
  </p:clrMapOvr>
  <p:transition>
    <p:fade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200727"/>
            <a:ext cx="10270415" cy="542174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935" dirty="0"/>
              <a:t>Um Output SEMPRE receberá um método de </a:t>
            </a:r>
            <a:r>
              <a:rPr lang="pt-BR" sz="1935" dirty="0" err="1"/>
              <a:t>callback</a:t>
            </a:r>
            <a:r>
              <a:rPr lang="pt-BR" sz="1935" dirty="0"/>
              <a:t> de um componente pai através de </a:t>
            </a:r>
            <a:r>
              <a:rPr lang="pt-BR" sz="1935" b="1" i="1" dirty="0" err="1"/>
              <a:t>Event</a:t>
            </a:r>
            <a:r>
              <a:rPr lang="pt-BR" sz="1935" b="1" i="1" dirty="0"/>
              <a:t> </a:t>
            </a:r>
            <a:r>
              <a:rPr lang="pt-BR" sz="1935" b="1" i="1" dirty="0" err="1"/>
              <a:t>Binding</a:t>
            </a:r>
            <a:r>
              <a:rPr lang="pt-BR" sz="1935" dirty="0"/>
              <a:t> </a:t>
            </a:r>
            <a:r>
              <a:rPr lang="pt-BR" sz="1935" b="1" dirty="0">
                <a:solidFill>
                  <a:srgbClr val="FF58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&lt;–</a:t>
            </a:r>
            <a:r>
              <a:rPr lang="pt-BR" sz="1935" dirty="0">
                <a:solidFill>
                  <a:srgbClr val="FF5800"/>
                </a:solidFill>
              </a:rPr>
              <a:t> </a:t>
            </a:r>
            <a:r>
              <a:rPr lang="pt-BR" sz="1935" b="1" dirty="0">
                <a:solidFill>
                  <a:srgbClr val="FF58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Repare que não é mais </a:t>
            </a:r>
            <a:r>
              <a:rPr lang="pt-BR" sz="1935" b="1" i="1" dirty="0" err="1">
                <a:solidFill>
                  <a:srgbClr val="FF58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Property</a:t>
            </a:r>
            <a:r>
              <a:rPr lang="pt-BR" sz="1935" b="1" i="1" dirty="0">
                <a:solidFill>
                  <a:srgbClr val="FF58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935" b="1" i="1" dirty="0" err="1">
                <a:solidFill>
                  <a:srgbClr val="FF58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Binding</a:t>
            </a:r>
            <a:r>
              <a:rPr lang="pt-BR" sz="1935" b="1" dirty="0">
                <a:solidFill>
                  <a:srgbClr val="FF58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como no Input</a:t>
            </a:r>
            <a:r>
              <a:rPr lang="pt-BR" sz="1935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935" dirty="0"/>
              <a:t>Um Output SEMPRE será implementado na controller do componente filho (o componente que irá receber a informação do componente pai) através do decorador </a:t>
            </a:r>
            <a:r>
              <a:rPr lang="pt-BR" sz="1935" dirty="0">
                <a:latin typeface="Consolas" panose="020B0609020204030204" pitchFamily="49" charset="0"/>
              </a:rPr>
              <a:t>@Output()</a:t>
            </a:r>
            <a:r>
              <a:rPr lang="pt-BR" sz="1935" dirty="0"/>
              <a:t> encontrado na biblioteca </a:t>
            </a:r>
            <a:r>
              <a:rPr lang="pt-BR" sz="1935" dirty="0">
                <a:latin typeface="Consolas" panose="020B0609020204030204" pitchFamily="49" charset="0"/>
              </a:rPr>
              <a:t>@angular/core</a:t>
            </a:r>
            <a:r>
              <a:rPr lang="pt-BR" sz="1935" dirty="0"/>
              <a:t> sendo sempre necessário importá-lo antes de usar;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935" dirty="0"/>
              <a:t>Um Output pode receber como parâmetro somente um método de </a:t>
            </a:r>
            <a:r>
              <a:rPr lang="pt-BR" sz="1935" dirty="0" err="1"/>
              <a:t>callback</a:t>
            </a:r>
            <a:r>
              <a:rPr lang="pt-BR" sz="1935" dirty="0"/>
              <a:t> </a:t>
            </a:r>
            <a:r>
              <a:rPr lang="pt-BR" sz="1935" b="1" dirty="0">
                <a:solidFill>
                  <a:srgbClr val="FF5800"/>
                </a:solidFill>
              </a:rPr>
              <a:t>já implementado no componente pai</a:t>
            </a:r>
            <a:r>
              <a:rPr lang="pt-BR" sz="1935" dirty="0"/>
              <a:t> para que ele possa chamar esse método quando um evento ocorrer – </a:t>
            </a:r>
            <a:r>
              <a:rPr lang="pt-BR" sz="1935" dirty="0">
                <a:latin typeface="Segoe UI Light" panose="020B0502040204020203" pitchFamily="34" charset="0"/>
                <a:cs typeface="Segoe UI Light" panose="020B0502040204020203" pitchFamily="34" charset="0"/>
              </a:rPr>
              <a:t>como o clique do botão “</a:t>
            </a:r>
            <a:r>
              <a:rPr lang="pt-BR" sz="1935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Checkout</a:t>
            </a:r>
            <a:r>
              <a:rPr lang="pt-BR" sz="1935" dirty="0">
                <a:latin typeface="Segoe UI Light" panose="020B0502040204020203" pitchFamily="34" charset="0"/>
                <a:cs typeface="Segoe UI Light" panose="020B0502040204020203" pitchFamily="34" charset="0"/>
              </a:rPr>
              <a:t>”</a:t>
            </a:r>
            <a:r>
              <a:rPr lang="pt-BR" sz="1935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935" dirty="0"/>
              <a:t>A sintaxe do Output é: </a:t>
            </a:r>
            <a:r>
              <a:rPr lang="pt-BR" sz="1935" dirty="0">
                <a:latin typeface="Consolas" panose="020B0609020204030204" pitchFamily="49" charset="0"/>
              </a:rPr>
              <a:t>@Output(‘&lt;</a:t>
            </a:r>
            <a:r>
              <a:rPr lang="pt-BR" sz="1935" dirty="0" err="1">
                <a:latin typeface="Consolas" panose="020B0609020204030204" pitchFamily="49" charset="0"/>
              </a:rPr>
              <a:t>nome_da_propriedade</a:t>
            </a:r>
            <a:r>
              <a:rPr lang="pt-BR" sz="1935" dirty="0">
                <a:latin typeface="Consolas" panose="020B0609020204030204" pitchFamily="49" charset="0"/>
              </a:rPr>
              <a:t>&gt;’) &lt;variável&gt;: &lt;tipo&gt;</a:t>
            </a:r>
            <a:r>
              <a:rPr lang="pt-BR" sz="1935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935" dirty="0"/>
              <a:t>O </a:t>
            </a:r>
            <a:r>
              <a:rPr lang="pt-BR" sz="1935" dirty="0">
                <a:latin typeface="Consolas" panose="020B0609020204030204" pitchFamily="49" charset="0"/>
              </a:rPr>
              <a:t>&lt;</a:t>
            </a:r>
            <a:r>
              <a:rPr lang="pt-BR" sz="1935" dirty="0" err="1">
                <a:latin typeface="Consolas" panose="020B0609020204030204" pitchFamily="49" charset="0"/>
              </a:rPr>
              <a:t>nome_da_propriedade</a:t>
            </a:r>
            <a:r>
              <a:rPr lang="pt-BR" sz="1935" dirty="0">
                <a:latin typeface="Consolas" panose="020B0609020204030204" pitchFamily="49" charset="0"/>
              </a:rPr>
              <a:t>&gt; </a:t>
            </a:r>
            <a:r>
              <a:rPr lang="pt-BR" sz="1935" dirty="0"/>
              <a:t>é um atributo opcional. Se não for informado, a propriedade é acessada externamente com o nome da variável que será declarado, do contrário, o valor do atributo </a:t>
            </a:r>
            <a:r>
              <a:rPr lang="pt-BR" sz="1935" dirty="0">
                <a:latin typeface="Consolas" panose="020B0609020204030204" pitchFamily="49" charset="0"/>
              </a:rPr>
              <a:t>&lt;</a:t>
            </a:r>
            <a:r>
              <a:rPr lang="pt-BR" sz="1935" dirty="0" err="1">
                <a:latin typeface="Consolas" panose="020B0609020204030204" pitchFamily="49" charset="0"/>
              </a:rPr>
              <a:t>nome_da_propriedade</a:t>
            </a:r>
            <a:r>
              <a:rPr lang="pt-BR" sz="1935" dirty="0">
                <a:latin typeface="Consolas" panose="020B0609020204030204" pitchFamily="49" charset="0"/>
              </a:rPr>
              <a:t>&gt;</a:t>
            </a:r>
            <a:r>
              <a:rPr lang="pt-BR" sz="1935" dirty="0"/>
              <a:t> será o nome da variável pra acesso externo;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935" dirty="0"/>
              <a:t>O tipo de uma variável decorada com Output sempre tem que ser um </a:t>
            </a:r>
            <a:r>
              <a:rPr lang="pt-BR" sz="1935" b="1" dirty="0" err="1">
                <a:solidFill>
                  <a:srgbClr val="FF5800"/>
                </a:solidFill>
              </a:rPr>
              <a:t>EventEmitter</a:t>
            </a:r>
            <a:r>
              <a:rPr lang="pt-BR" sz="1935" dirty="0"/>
              <a:t>;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626628216"/>
      </p:ext>
    </p:extLst>
  </p:cSld>
  <p:clrMapOvr>
    <a:masterClrMapping/>
  </p:clrMapOvr>
  <p:transition>
    <p:fade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60792" y="1917122"/>
            <a:ext cx="581148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Component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sz="1400" dirty="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sz="1400" dirty="0">
                <a:solidFill>
                  <a:srgbClr val="9CDCFE"/>
                </a:solidFill>
                <a:latin typeface="Consolas" panose="020B0609020204030204" pitchFamily="49" charset="0"/>
              </a:rPr>
              <a:t>Input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pt-BR" sz="14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'@angular/core'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pt-B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Component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selector</a:t>
            </a:r>
            <a:r>
              <a:rPr lang="pt-BR" sz="14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usuarioCard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templateUrl</a:t>
            </a:r>
            <a:r>
              <a:rPr lang="pt-BR" sz="14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'usuario-card.component.html'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pt-BR" sz="1400" dirty="0" err="1">
                <a:solidFill>
                  <a:srgbClr val="C586C0"/>
                </a:solidFill>
                <a:latin typeface="Consolas" panose="020B0609020204030204" pitchFamily="49" charset="0"/>
              </a:rPr>
              <a:t>export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UsuarioCardComponent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pt-BR" sz="1400" dirty="0">
                <a:solidFill>
                  <a:srgbClr val="DCDCAA"/>
                </a:solidFill>
                <a:latin typeface="Consolas" panose="020B0609020204030204" pitchFamily="49" charset="0"/>
              </a:rPr>
              <a:t>Input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9CDCFE"/>
                </a:solidFill>
                <a:latin typeface="Consolas" panose="020B0609020204030204" pitchFamily="49" charset="0"/>
              </a:rPr>
              <a:t>nome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pt-B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</a:p>
          <a:p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pt-BR" sz="1400" dirty="0">
                <a:solidFill>
                  <a:srgbClr val="DCDCAA"/>
                </a:solidFill>
                <a:latin typeface="Consolas" panose="020B0609020204030204" pitchFamily="49" charset="0"/>
              </a:rPr>
              <a:t>Output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checkoutEvent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pt-BR" sz="14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EventEmitter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pt-B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&gt;();</a:t>
            </a:r>
          </a:p>
          <a:p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constructor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() { }</a:t>
            </a:r>
          </a:p>
          <a:p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btCheckoutClick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pt-B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checkoutEvent</a:t>
            </a:r>
            <a:r>
              <a:rPr lang="pt-B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pt-B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emit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pt-B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nome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097106"/>
            <a:ext cx="10270415" cy="646546"/>
          </a:xfrm>
        </p:spPr>
        <p:txBody>
          <a:bodyPr/>
          <a:lstStyle/>
          <a:p>
            <a:r>
              <a:rPr lang="pt-BR" dirty="0"/>
              <a:t>Implementação do decorador Output no componente filho</a:t>
            </a:r>
            <a:br>
              <a:rPr lang="pt-BR" dirty="0"/>
            </a:br>
            <a:r>
              <a:rPr lang="pt-BR" dirty="0"/>
              <a:t>(usuário-</a:t>
            </a:r>
            <a:r>
              <a:rPr lang="pt-BR" dirty="0" err="1"/>
              <a:t>card.component.ts</a:t>
            </a:r>
            <a:r>
              <a:rPr lang="pt-BR" dirty="0"/>
              <a:t> | usuário-card.component.html):</a:t>
            </a:r>
            <a:b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pt-B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pt-BR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532917"/>
          </a:xfrm>
        </p:spPr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8" name="Retângulo 7"/>
          <p:cNvSpPr/>
          <p:nvPr/>
        </p:nvSpPr>
        <p:spPr>
          <a:xfrm>
            <a:off x="960791" y="4227359"/>
            <a:ext cx="5144733" cy="6326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960791" y="5322734"/>
            <a:ext cx="3630259" cy="7446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7215622" y="2032000"/>
            <a:ext cx="480088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card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img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"userImg.png"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alt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"Imagem do usuário"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card-photo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pt-BR" sz="14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card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-nome"</a:t>
            </a:r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{{ nome }}</a:t>
            </a:r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pt-BR" sz="14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checkout-button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 (</a:t>
            </a:r>
            <a:r>
              <a:rPr lang="pt-BR" sz="1400" dirty="0">
                <a:solidFill>
                  <a:srgbClr val="9CDCFE"/>
                </a:solidFill>
                <a:latin typeface="Consolas" panose="020B0609020204030204" pitchFamily="49" charset="0"/>
              </a:rPr>
              <a:t>click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)=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btCheckoutClick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()"</a:t>
            </a:r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b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pt-B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Checkout</a:t>
            </a:r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6" name="Conector reto 15"/>
          <p:cNvCxnSpPr/>
          <p:nvPr/>
        </p:nvCxnSpPr>
        <p:spPr>
          <a:xfrm>
            <a:off x="6993948" y="2934854"/>
            <a:ext cx="0" cy="17179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ontent Placeholder 6"/>
          <p:cNvSpPr txBox="1">
            <a:spLocks/>
          </p:cNvSpPr>
          <p:nvPr/>
        </p:nvSpPr>
        <p:spPr>
          <a:xfrm>
            <a:off x="5623213" y="5254773"/>
            <a:ext cx="6008044" cy="880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chemeClr val="bg1"/>
                </a:solidFill>
              </a:rPr>
              <a:t>Ao clicar no botão </a:t>
            </a:r>
            <a:r>
              <a:rPr lang="pt-BR" b="1" dirty="0" err="1">
                <a:solidFill>
                  <a:schemeClr val="bg1"/>
                </a:solidFill>
              </a:rPr>
              <a:t>Checkout</a:t>
            </a:r>
            <a:r>
              <a:rPr lang="pt-BR" b="1" dirty="0">
                <a:solidFill>
                  <a:schemeClr val="bg1"/>
                </a:solidFill>
              </a:rPr>
              <a:t>, ele irá chamar o método </a:t>
            </a:r>
            <a:r>
              <a:rPr lang="pt-BR" b="1" dirty="0" err="1">
                <a:solidFill>
                  <a:schemeClr val="bg1"/>
                </a:solidFill>
              </a:rPr>
              <a:t>emit</a:t>
            </a:r>
            <a:r>
              <a:rPr lang="pt-BR" b="1" dirty="0">
                <a:solidFill>
                  <a:schemeClr val="bg1"/>
                </a:solidFill>
              </a:rPr>
              <a:t> do </a:t>
            </a:r>
            <a:r>
              <a:rPr lang="pt-BR" b="1" dirty="0" err="1">
                <a:solidFill>
                  <a:schemeClr val="bg1"/>
                </a:solidFill>
              </a:rPr>
              <a:t>EventEmitter</a:t>
            </a:r>
            <a:r>
              <a:rPr lang="pt-BR" b="1" dirty="0">
                <a:solidFill>
                  <a:schemeClr val="bg1"/>
                </a:solidFill>
              </a:rPr>
              <a:t> passando o nome como parâmetro para ele.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7215621" y="3492193"/>
            <a:ext cx="3147579" cy="12174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3645113"/>
      </p:ext>
    </p:extLst>
  </p:cSld>
  <p:clrMapOvr>
    <a:masterClrMapping/>
  </p:clrMapOvr>
  <p:transition>
    <p:fade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60791" y="2050472"/>
            <a:ext cx="649728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Component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pt-BR" sz="14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'@angular/core'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pt-B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Component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selector</a:t>
            </a:r>
            <a:r>
              <a:rPr lang="pt-BR" sz="14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listaUsuarios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templateUrl</a:t>
            </a:r>
            <a:r>
              <a:rPr lang="pt-BR" sz="14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'lista-usuarios.component.html'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pt-BR" sz="1400" dirty="0" err="1">
                <a:solidFill>
                  <a:srgbClr val="C586C0"/>
                </a:solidFill>
                <a:latin typeface="Consolas" panose="020B0609020204030204" pitchFamily="49" charset="0"/>
              </a:rPr>
              <a:t>export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ListaUsuariosComponent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usuarios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[</a:t>
            </a:r>
          </a:p>
          <a:p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'João da Silva'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'Clarice Barbosa'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'Mariana Barros'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confirmarCheckout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clienteNome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pt-B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pt-BR" sz="14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window</a:t>
            </a:r>
            <a:r>
              <a:rPr lang="pt-B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pt-B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confirm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`Fazer o 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checkout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 do cliente </a:t>
            </a:r>
            <a:r>
              <a:rPr lang="pt-BR" sz="1400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clienteNome</a:t>
            </a:r>
            <a:r>
              <a:rPr lang="pt-BR" sz="14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?`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constructor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() { }</a:t>
            </a:r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163781"/>
            <a:ext cx="10270415" cy="646546"/>
          </a:xfrm>
        </p:spPr>
        <p:txBody>
          <a:bodyPr/>
          <a:lstStyle/>
          <a:p>
            <a:r>
              <a:rPr lang="pt-BR" dirty="0"/>
              <a:t>Passando o nome do cliente para a lista (componente pai)</a:t>
            </a:r>
            <a:br>
              <a:rPr lang="pt-BR" dirty="0"/>
            </a:br>
            <a:r>
              <a:rPr lang="pt-BR" dirty="0"/>
              <a:t>(lista-usuarios.component.html):</a:t>
            </a:r>
            <a:b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pt-B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pt-BR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532917"/>
          </a:xfrm>
        </p:spPr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8" name="Retângulo 7"/>
          <p:cNvSpPr/>
          <p:nvPr/>
        </p:nvSpPr>
        <p:spPr>
          <a:xfrm>
            <a:off x="868429" y="3731490"/>
            <a:ext cx="2179572" cy="12284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7381874" y="2032000"/>
            <a:ext cx="463463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usuarioCard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 *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ngFor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let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usuario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of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usuarios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 [</a:t>
            </a:r>
            <a:r>
              <a:rPr lang="pt-BR" sz="1400" dirty="0">
                <a:solidFill>
                  <a:srgbClr val="9CDCFE"/>
                </a:solidFill>
                <a:latin typeface="Consolas" panose="020B0609020204030204" pitchFamily="49" charset="0"/>
              </a:rPr>
              <a:t>nome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]=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usuario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 (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checkoutEvent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)=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confirmarCheckout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($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event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)"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usuarioCard</a:t>
            </a:r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Conector reto 10"/>
          <p:cNvCxnSpPr/>
          <p:nvPr/>
        </p:nvCxnSpPr>
        <p:spPr>
          <a:xfrm>
            <a:off x="7381874" y="2934854"/>
            <a:ext cx="0" cy="17179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tângulo 9"/>
          <p:cNvSpPr/>
          <p:nvPr/>
        </p:nvSpPr>
        <p:spPr>
          <a:xfrm>
            <a:off x="7650542" y="2693592"/>
            <a:ext cx="4315905" cy="2789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ontent Placeholder 6"/>
          <p:cNvSpPr txBox="1">
            <a:spLocks/>
          </p:cNvSpPr>
          <p:nvPr/>
        </p:nvSpPr>
        <p:spPr>
          <a:xfrm>
            <a:off x="8955807" y="3188854"/>
            <a:ext cx="3098801" cy="1209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chemeClr val="bg1"/>
                </a:solidFill>
              </a:rPr>
              <a:t>Note que agora temos um EVENTO personalizado para o nosso componente.</a:t>
            </a:r>
          </a:p>
        </p:txBody>
      </p:sp>
      <p:sp>
        <p:nvSpPr>
          <p:cNvPr id="14" name="Content Placeholder 6"/>
          <p:cNvSpPr txBox="1">
            <a:spLocks/>
          </p:cNvSpPr>
          <p:nvPr/>
        </p:nvSpPr>
        <p:spPr>
          <a:xfrm>
            <a:off x="7649525" y="4466518"/>
            <a:ext cx="4366983" cy="1200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chemeClr val="bg1"/>
                </a:solidFill>
              </a:rPr>
              <a:t>No Output, SEMPRE passamos a informação para o componente pai via </a:t>
            </a:r>
            <a:r>
              <a:rPr lang="pt-BR" b="1" i="1" dirty="0">
                <a:solidFill>
                  <a:schemeClr val="bg1"/>
                </a:solidFill>
              </a:rPr>
              <a:t>EVENT </a:t>
            </a:r>
            <a:r>
              <a:rPr lang="pt-BR" b="1" i="1" dirty="0" err="1">
                <a:solidFill>
                  <a:schemeClr val="bg1"/>
                </a:solidFill>
              </a:rPr>
              <a:t>Binding</a:t>
            </a:r>
            <a:r>
              <a:rPr lang="pt-BR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0249274"/>
      </p:ext>
    </p:extLst>
  </p:cSld>
  <p:clrMapOvr>
    <a:masterClrMapping/>
  </p:clrMapOvr>
  <p:transition>
    <p:fade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Lembre-se:</a:t>
            </a:r>
          </a:p>
          <a:p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Um </a:t>
            </a:r>
            <a:r>
              <a:rPr lang="pt-BR" b="1" dirty="0">
                <a:solidFill>
                  <a:srgbClr val="FF58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Input</a:t>
            </a:r>
            <a:r>
              <a:rPr lang="pt-BR" dirty="0"/>
              <a:t> SEMPRE se comunica através de </a:t>
            </a:r>
            <a:r>
              <a:rPr lang="pt-BR" b="1" i="1" dirty="0" err="1">
                <a:solidFill>
                  <a:srgbClr val="FF58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Property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Binding</a:t>
            </a:r>
            <a:r>
              <a:rPr lang="pt-BR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Um </a:t>
            </a:r>
            <a:r>
              <a:rPr lang="pt-BR" b="1" dirty="0">
                <a:solidFill>
                  <a:srgbClr val="FF5800"/>
                </a:solidFill>
                <a:latin typeface="+mj-lt"/>
              </a:rPr>
              <a:t>Output</a:t>
            </a:r>
            <a:r>
              <a:rPr lang="pt-BR" dirty="0"/>
              <a:t> SEMPRE se comunica através de </a:t>
            </a:r>
            <a:r>
              <a:rPr lang="pt-BR" b="1" i="1" dirty="0" err="1">
                <a:solidFill>
                  <a:srgbClr val="FF58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Event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Binding</a:t>
            </a:r>
            <a:r>
              <a:rPr lang="pt-BR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/ OUTPUT</a:t>
            </a:r>
          </a:p>
        </p:txBody>
      </p:sp>
    </p:spTree>
    <p:extLst>
      <p:ext uri="{BB962C8B-B14F-4D97-AF65-F5344CB8AC3E}">
        <p14:creationId xmlns:p14="http://schemas.microsoft.com/office/powerpoint/2010/main" val="2197215127"/>
      </p:ext>
    </p:extLst>
  </p:cSld>
  <p:clrMapOvr>
    <a:masterClrMapping/>
  </p:clrMapOvr>
  <p:transition>
    <p:fade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Vamos praticar os conceitos aprendidos nessa aula.</a:t>
            </a:r>
          </a:p>
          <a:p>
            <a:endParaRPr lang="pt-BR" dirty="0"/>
          </a:p>
          <a:p>
            <a:r>
              <a:rPr lang="pt-BR" dirty="0"/>
              <a:t>Vá para a </a:t>
            </a:r>
            <a:r>
              <a:rPr lang="pt-BR" dirty="0" err="1"/>
              <a:t>branch</a:t>
            </a:r>
            <a:r>
              <a:rPr lang="pt-BR" dirty="0"/>
              <a:t> </a:t>
            </a:r>
            <a:r>
              <a:rPr lang="pt-BR" dirty="0">
                <a:latin typeface="Consolas" panose="020B0609020204030204" pitchFamily="49" charset="0"/>
              </a:rPr>
              <a:t>“anatomia-</a:t>
            </a:r>
            <a:r>
              <a:rPr lang="pt-BR" dirty="0" err="1">
                <a:latin typeface="Consolas" panose="020B0609020204030204" pitchFamily="49" charset="0"/>
              </a:rPr>
              <a:t>avancada</a:t>
            </a:r>
            <a:r>
              <a:rPr lang="pt-BR" dirty="0">
                <a:latin typeface="Consolas" panose="020B0609020204030204" pitchFamily="49" charset="0"/>
              </a:rPr>
              <a:t>/input-output”</a:t>
            </a:r>
            <a:r>
              <a:rPr lang="pt-BR" dirty="0"/>
              <a:t> do projeto </a:t>
            </a:r>
            <a:r>
              <a:rPr lang="pt-BR" dirty="0" err="1">
                <a:latin typeface="Consolas" panose="020B0609020204030204" pitchFamily="49" charset="0"/>
              </a:rPr>
              <a:t>BootCampSantander</a:t>
            </a:r>
            <a:r>
              <a:rPr lang="pt-BR" dirty="0"/>
              <a:t>;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Atividade</a:t>
            </a:r>
            <a:r>
              <a:rPr lang="en-US" dirty="0"/>
              <a:t> </a:t>
            </a:r>
            <a:r>
              <a:rPr lang="en-US" dirty="0" err="1"/>
              <a:t>Prática</a:t>
            </a:r>
            <a:endParaRPr lang="en-US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259" y="554272"/>
            <a:ext cx="479136" cy="479136"/>
          </a:xfrm>
          <a:prstGeom prst="rect">
            <a:avLst/>
          </a:prstGeom>
        </p:spPr>
      </p:pic>
      <p:sp>
        <p:nvSpPr>
          <p:cNvPr id="5" name="Content Placeholder 6"/>
          <p:cNvSpPr txBox="1">
            <a:spLocks/>
          </p:cNvSpPr>
          <p:nvPr/>
        </p:nvSpPr>
        <p:spPr>
          <a:xfrm>
            <a:off x="10652395" y="554272"/>
            <a:ext cx="1177426" cy="3740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1H30MIN</a:t>
            </a:r>
          </a:p>
        </p:txBody>
      </p:sp>
    </p:spTree>
    <p:extLst>
      <p:ext uri="{BB962C8B-B14F-4D97-AF65-F5344CB8AC3E}">
        <p14:creationId xmlns:p14="http://schemas.microsoft.com/office/powerpoint/2010/main" val="369145695"/>
      </p:ext>
    </p:extLst>
  </p:cSld>
  <p:clrMapOvr>
    <a:masterClrMapping/>
  </p:clrMapOvr>
  <p:transition>
    <p:fade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3050695"/>
            <a:ext cx="11474082" cy="756617"/>
          </a:xfrm>
        </p:spPr>
        <p:txBody>
          <a:bodyPr/>
          <a:lstStyle/>
          <a:p>
            <a:r>
              <a:rPr lang="en-US" dirty="0" err="1"/>
              <a:t>Servi</a:t>
            </a:r>
            <a:r>
              <a:rPr lang="pt-BR" dirty="0" err="1"/>
              <a:t>ços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88775"/>
      </p:ext>
    </p:extLst>
  </p:cSld>
  <p:clrMapOvr>
    <a:masterClrMapping/>
  </p:clrMapOvr>
  <p:transition>
    <p:fade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Conceito prático de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A classe </a:t>
            </a:r>
            <a:r>
              <a:rPr lang="pt-BR" dirty="0" err="1"/>
              <a:t>HttpClient</a:t>
            </a:r>
            <a:r>
              <a:rPr lang="pt-BR" dirty="0"/>
              <a:t> do Angular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Injeção de Dependência do Angular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err="1"/>
              <a:t>Promise</a:t>
            </a:r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err="1"/>
              <a:t>Observable</a:t>
            </a:r>
            <a:r>
              <a:rPr lang="pt-BR" dirty="0"/>
              <a:t> (programação reativa)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iremos aprender?</a:t>
            </a:r>
          </a:p>
        </p:txBody>
      </p:sp>
    </p:spTree>
    <p:extLst>
      <p:ext uri="{BB962C8B-B14F-4D97-AF65-F5344CB8AC3E}">
        <p14:creationId xmlns:p14="http://schemas.microsoft.com/office/powerpoint/2010/main" val="3239640504"/>
      </p:ext>
    </p:extLst>
  </p:cSld>
  <p:clrMapOvr>
    <a:masterClrMapping/>
  </p:clrMapOvr>
  <p:transition>
    <p:fade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470400"/>
          </a:xfrm>
        </p:spPr>
        <p:txBody>
          <a:bodyPr/>
          <a:lstStyle/>
          <a:p>
            <a:r>
              <a:rPr lang="pt-BR" dirty="0"/>
              <a:t>Pense em API como um conjunto de rotinas para acessar e integrar sistemas na Web. Exemplos práticos de API são: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Serviços de consulta de CEP online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Serviço de envio e consulta de Nota Fiscal Eletrônica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Serviço de mapas e localização</a:t>
            </a:r>
          </a:p>
          <a:p>
            <a:endParaRPr lang="pt-BR" dirty="0"/>
          </a:p>
          <a:p>
            <a:r>
              <a:rPr lang="pt-BR" dirty="0"/>
              <a:t>Entre outros...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Conceito de API</a:t>
            </a:r>
          </a:p>
        </p:txBody>
      </p:sp>
    </p:spTree>
    <p:extLst>
      <p:ext uri="{BB962C8B-B14F-4D97-AF65-F5344CB8AC3E}">
        <p14:creationId xmlns:p14="http://schemas.microsoft.com/office/powerpoint/2010/main" val="1805270504"/>
      </p:ext>
    </p:extLst>
  </p:cSld>
  <p:clrMapOvr>
    <a:masterClrMapping/>
  </p:clrMapOvr>
  <p:transition>
    <p:fade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Conceito de API</a:t>
            </a:r>
          </a:p>
        </p:txBody>
      </p:sp>
      <p:pic>
        <p:nvPicPr>
          <p:cNvPr id="1026" name="Picture 2" descr="https://docops.ca.com/ca-live-api-creator/3-2/en/files/386983163/389500403/1/1483741156485/shadow_image_110428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" t="23846" r="15727" b="14514"/>
          <a:stretch/>
        </p:blipFill>
        <p:spPr bwMode="auto">
          <a:xfrm>
            <a:off x="1556326" y="1389063"/>
            <a:ext cx="9079346" cy="423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94716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https://lh4.googleusercontent.com/3qmlqA8osLRiUNonrgRKg97qwG6axQEa19Jr_aqulrnaXUPEovAu32qe9-8q3ZEYhQBevF44rmH6AIULuTXIiybO1qVszBK2ic1_QKlWGbzVb9KaYB4_CxaQQZMXSmC8GlHpHKCu">
            <a:extLst>
              <a:ext uri="{FF2B5EF4-FFF2-40B4-BE49-F238E27FC236}">
                <a16:creationId xmlns:a16="http://schemas.microsoft.com/office/drawing/2014/main" id="{4BC28DB4-F294-475D-B799-0124C08FB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302" y="2820837"/>
            <a:ext cx="8207738" cy="321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BD5563F7-527B-4975-B2DC-B9F50B3E7277}"/>
              </a:ext>
            </a:extLst>
          </p:cNvPr>
          <p:cNvSpPr/>
          <p:nvPr/>
        </p:nvSpPr>
        <p:spPr>
          <a:xfrm>
            <a:off x="1840302" y="704830"/>
            <a:ext cx="767463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</a:rPr>
              <a:t>Como o </a:t>
            </a:r>
            <a:r>
              <a:rPr lang="pt-BR" dirty="0" err="1">
                <a:solidFill>
                  <a:schemeClr val="bg1"/>
                </a:solidFill>
                <a:latin typeface="Arial" panose="020B0604020202020204" pitchFamily="34" charset="0"/>
              </a:rPr>
              <a:t>Css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</a:rPr>
              <a:t> funciona</a:t>
            </a:r>
            <a:endParaRPr lang="pt-BR" dirty="0">
              <a:solidFill>
                <a:schemeClr val="bg1"/>
              </a:solidFill>
            </a:endParaRPr>
          </a:p>
          <a:p>
            <a:br>
              <a:rPr lang="pt-BR" dirty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</a:rPr>
              <a:t>1. O navegador converter HTML e CSS para dentro do DOM.</a:t>
            </a:r>
            <a:endParaRPr lang="pt-BR" dirty="0">
              <a:solidFill>
                <a:schemeClr val="bg1"/>
              </a:solidFill>
            </a:endParaRPr>
          </a:p>
          <a:p>
            <a:br>
              <a:rPr lang="pt-BR" dirty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</a:rPr>
              <a:t>2. O navegador mostra o conteúdo do DOM</a:t>
            </a:r>
            <a:endParaRPr lang="pt-BR" dirty="0">
              <a:solidFill>
                <a:schemeClr val="bg1"/>
              </a:solidFill>
            </a:endParaRPr>
          </a:p>
          <a:p>
            <a:br>
              <a:rPr lang="pt-BR" dirty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FB6700D-FF04-41BD-A722-E1B053539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59115"/>
      </p:ext>
    </p:extLst>
  </p:cSld>
  <p:clrMapOvr>
    <a:masterClrMapping/>
  </p:clrMapOvr>
  <p:transition>
    <p:fade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470400"/>
          </a:xfrm>
        </p:spPr>
        <p:txBody>
          <a:bodyPr/>
          <a:lstStyle/>
          <a:p>
            <a:r>
              <a:rPr lang="pt-BR" dirty="0"/>
              <a:t>No Angular usamos a classe </a:t>
            </a:r>
            <a:r>
              <a:rPr lang="pt-BR" dirty="0" err="1"/>
              <a:t>HttpClient</a:t>
            </a:r>
            <a:r>
              <a:rPr lang="pt-BR" dirty="0"/>
              <a:t> do </a:t>
            </a:r>
            <a:r>
              <a:rPr lang="pt-BR" dirty="0">
                <a:latin typeface="Consolas" panose="020B0609020204030204" pitchFamily="49" charset="0"/>
              </a:rPr>
              <a:t>@angular/common/</a:t>
            </a:r>
            <a:r>
              <a:rPr lang="pt-BR" dirty="0" err="1">
                <a:latin typeface="Consolas" panose="020B0609020204030204" pitchFamily="49" charset="0"/>
              </a:rPr>
              <a:t>http</a:t>
            </a:r>
            <a:r>
              <a:rPr lang="pt-BR" dirty="0"/>
              <a:t> para fazer requisições REST. Com ela podemos fazer requisições com os verbos </a:t>
            </a:r>
            <a:r>
              <a:rPr lang="pt-BR" dirty="0" err="1"/>
              <a:t>Http</a:t>
            </a:r>
            <a:r>
              <a:rPr lang="pt-BR" dirty="0"/>
              <a:t> (</a:t>
            </a:r>
            <a:r>
              <a:rPr lang="pt-BR" dirty="0" err="1"/>
              <a:t>Get</a:t>
            </a:r>
            <a:r>
              <a:rPr lang="pt-BR" dirty="0"/>
              <a:t>, </a:t>
            </a:r>
            <a:r>
              <a:rPr lang="pt-BR" dirty="0" err="1"/>
              <a:t>Put</a:t>
            </a:r>
            <a:r>
              <a:rPr lang="pt-BR" dirty="0"/>
              <a:t>, Post, Delete e etc...).</a:t>
            </a:r>
          </a:p>
          <a:p>
            <a:endParaRPr lang="pt-BR" dirty="0"/>
          </a:p>
          <a:p>
            <a:r>
              <a:rPr lang="pt-BR" dirty="0"/>
              <a:t>Para usar o HttpClient, precisamos injetar o serviço HttpClient, então teremos primeiro que entender como funciona injeção de dependência no Angular.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Conceito de API</a:t>
            </a:r>
          </a:p>
        </p:txBody>
      </p:sp>
    </p:spTree>
    <p:extLst>
      <p:ext uri="{BB962C8B-B14F-4D97-AF65-F5344CB8AC3E}">
        <p14:creationId xmlns:p14="http://schemas.microsoft.com/office/powerpoint/2010/main" val="1447554175"/>
      </p:ext>
    </p:extLst>
  </p:cSld>
  <p:clrMapOvr>
    <a:masterClrMapping/>
  </p:clrMapOvr>
  <p:transition>
    <p:fade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470400"/>
          </a:xfrm>
        </p:spPr>
        <p:txBody>
          <a:bodyPr/>
          <a:lstStyle/>
          <a:p>
            <a:r>
              <a:rPr lang="pt-BR" dirty="0"/>
              <a:t>Injeção de dependência é usado para abaixar o nível de acoplamento entre os módulos, passando apenas a instância de um objeto para outro dependente dele.</a:t>
            </a:r>
          </a:p>
          <a:p>
            <a:endParaRPr lang="pt-BR" dirty="0"/>
          </a:p>
          <a:p>
            <a:r>
              <a:rPr lang="pt-BR" dirty="0"/>
              <a:t>No Angular o conceito não é diferente, então veremos isso sendo implementado na prática com o serviço de </a:t>
            </a:r>
            <a:r>
              <a:rPr lang="pt-BR" dirty="0" err="1"/>
              <a:t>HttpClient</a:t>
            </a:r>
            <a:r>
              <a:rPr lang="pt-BR" dirty="0"/>
              <a:t>.</a:t>
            </a:r>
          </a:p>
          <a:p>
            <a:endParaRPr lang="pt-BR" dirty="0"/>
          </a:p>
          <a:p>
            <a:r>
              <a:rPr lang="pt-BR" dirty="0"/>
              <a:t>Iremos agora fazer a injeção do serviço </a:t>
            </a:r>
            <a:r>
              <a:rPr lang="pt-BR" dirty="0" err="1"/>
              <a:t>HttpClient</a:t>
            </a:r>
            <a:r>
              <a:rPr lang="pt-BR" dirty="0"/>
              <a:t> do Angular.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Injeção</a:t>
            </a:r>
            <a:r>
              <a:rPr lang="en-US" dirty="0"/>
              <a:t> de </a:t>
            </a:r>
            <a:r>
              <a:rPr lang="en-US" dirty="0" err="1"/>
              <a:t>Dependência</a:t>
            </a:r>
            <a:r>
              <a:rPr lang="en-US" dirty="0"/>
              <a:t> no Angular</a:t>
            </a:r>
          </a:p>
        </p:txBody>
      </p:sp>
    </p:spTree>
    <p:extLst>
      <p:ext uri="{BB962C8B-B14F-4D97-AF65-F5344CB8AC3E}">
        <p14:creationId xmlns:p14="http://schemas.microsoft.com/office/powerpoint/2010/main" val="3318270984"/>
      </p:ext>
    </p:extLst>
  </p:cSld>
  <p:clrMapOvr>
    <a:masterClrMapping/>
  </p:clrMapOvr>
  <p:transition>
    <p:fade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591127"/>
          </a:xfrm>
        </p:spPr>
        <p:txBody>
          <a:bodyPr/>
          <a:lstStyle/>
          <a:p>
            <a:r>
              <a:rPr lang="pt-BR" dirty="0"/>
              <a:t>Para declararmos um serviço em uma classe do Angular, temos que declarar ele como público em seu construtor: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Injeção</a:t>
            </a:r>
            <a:r>
              <a:rPr lang="en-US" dirty="0"/>
              <a:t> de </a:t>
            </a:r>
            <a:r>
              <a:rPr lang="en-US" dirty="0" err="1"/>
              <a:t>Dependência</a:t>
            </a:r>
            <a:r>
              <a:rPr lang="en-US" dirty="0"/>
              <a:t> no Angular</a:t>
            </a:r>
          </a:p>
        </p:txBody>
      </p:sp>
      <p:sp>
        <p:nvSpPr>
          <p:cNvPr id="2" name="Retângulo 1"/>
          <p:cNvSpPr/>
          <p:nvPr/>
        </p:nvSpPr>
        <p:spPr>
          <a:xfrm>
            <a:off x="960792" y="2250064"/>
            <a:ext cx="6096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4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Component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pt-BR" sz="14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'@angular/core'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4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HttpClient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pt-BR" sz="14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'@angular/common/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http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pt-B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Component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selector</a:t>
            </a:r>
            <a:r>
              <a:rPr lang="pt-BR" sz="14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app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-root'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templateUrl</a:t>
            </a:r>
            <a:r>
              <a:rPr lang="pt-BR" sz="14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'./app.component.html'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styleUrls</a:t>
            </a:r>
            <a:r>
              <a:rPr lang="pt-BR" sz="14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'./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app.component.scss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pt-BR" sz="1400" dirty="0" err="1">
                <a:solidFill>
                  <a:srgbClr val="C586C0"/>
                </a:solidFill>
                <a:latin typeface="Consolas" panose="020B0609020204030204" pitchFamily="49" charset="0"/>
              </a:rPr>
              <a:t>export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AppComponent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constructor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pt-BR" sz="1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httpClient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pt-B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HttpClient</a:t>
            </a:r>
            <a:endParaRPr lang="pt-B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) { }</a:t>
            </a: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executarChamadaGet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pt-BR" sz="14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pt-B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pt-B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httpClient</a:t>
            </a:r>
            <a:r>
              <a:rPr lang="pt-B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pt-B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get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sua_url_aqui</a:t>
            </a:r>
            <a:r>
              <a:rPr lang="pt-B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  } </a:t>
            </a:r>
            <a:b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Retângulo 2"/>
          <p:cNvSpPr/>
          <p:nvPr/>
        </p:nvSpPr>
        <p:spPr>
          <a:xfrm>
            <a:off x="1874982" y="4608945"/>
            <a:ext cx="2290618" cy="2863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2064328" y="5278856"/>
            <a:ext cx="3658292" cy="247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ontent Placeholder 6"/>
          <p:cNvSpPr txBox="1">
            <a:spLocks/>
          </p:cNvSpPr>
          <p:nvPr/>
        </p:nvSpPr>
        <p:spPr>
          <a:xfrm>
            <a:off x="6280728" y="2530764"/>
            <a:ext cx="5047462" cy="31403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Uma vez declarado no construtor com o tipo da classe do serviço, já é possível ter acesso aos métodos que aquele serviço oferece.</a:t>
            </a:r>
          </a:p>
          <a:p>
            <a:endParaRPr lang="pt-BR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 AINDA NÃO É POSSÍVEL EXECUTAR O SERVIÇO.</a:t>
            </a:r>
          </a:p>
          <a:p>
            <a:endParaRPr lang="pt-BR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É necessário mais um passo.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960792" y="2516635"/>
            <a:ext cx="5043768" cy="244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5772751"/>
      </p:ext>
    </p:extLst>
  </p:cSld>
  <p:clrMapOvr>
    <a:masterClrMapping/>
  </p:clrMapOvr>
  <p:transition>
    <p:fade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470400"/>
          </a:xfrm>
        </p:spPr>
        <p:txBody>
          <a:bodyPr/>
          <a:lstStyle/>
          <a:p>
            <a:r>
              <a:rPr lang="pt-BR" dirty="0"/>
              <a:t>Apesar de importarmos o serviço </a:t>
            </a:r>
            <a:r>
              <a:rPr lang="pt-BR" dirty="0" err="1"/>
              <a:t>HttpClient</a:t>
            </a:r>
            <a:r>
              <a:rPr lang="pt-BR" dirty="0"/>
              <a:t>, declararmos ela na classe do componente e acessarmos seus métodos, não conseguimos usar ela.</a:t>
            </a:r>
          </a:p>
          <a:p>
            <a:endParaRPr lang="pt-BR" dirty="0"/>
          </a:p>
          <a:p>
            <a:r>
              <a:rPr lang="pt-BR" dirty="0"/>
              <a:t>Temos que pedir para o Angular instanciar esse serviço no módulo para usarmos a mesma instância em todas as classes.</a:t>
            </a:r>
          </a:p>
          <a:p>
            <a:endParaRPr lang="pt-BR" dirty="0"/>
          </a:p>
          <a:p>
            <a:r>
              <a:rPr lang="pt-BR" dirty="0"/>
              <a:t>Daí, temos que declarar o serviço no Provider do nosso módulo, pois o Provider é responsável por fazer essa instanciação.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Injeção</a:t>
            </a:r>
            <a:r>
              <a:rPr lang="en-US" dirty="0"/>
              <a:t> de </a:t>
            </a:r>
            <a:r>
              <a:rPr lang="en-US" dirty="0" err="1"/>
              <a:t>Dependência</a:t>
            </a:r>
            <a:r>
              <a:rPr lang="en-US" dirty="0"/>
              <a:t> no Angular</a:t>
            </a:r>
          </a:p>
        </p:txBody>
      </p:sp>
    </p:spTree>
    <p:extLst>
      <p:ext uri="{BB962C8B-B14F-4D97-AF65-F5344CB8AC3E}">
        <p14:creationId xmlns:p14="http://schemas.microsoft.com/office/powerpoint/2010/main" val="1623250351"/>
      </p:ext>
    </p:extLst>
  </p:cSld>
  <p:clrMapOvr>
    <a:masterClrMapping/>
  </p:clrMapOvr>
  <p:transition>
    <p:fade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171582"/>
            <a:ext cx="10270415" cy="591127"/>
          </a:xfrm>
        </p:spPr>
        <p:txBody>
          <a:bodyPr/>
          <a:lstStyle/>
          <a:p>
            <a:r>
              <a:rPr lang="pt-BR" dirty="0"/>
              <a:t>No módulo que estamos usando essa classe, temos que declarar os </a:t>
            </a:r>
            <a:r>
              <a:rPr lang="pt-BR" dirty="0" err="1"/>
              <a:t>providers</a:t>
            </a:r>
            <a:r>
              <a:rPr lang="pt-BR" dirty="0"/>
              <a:t> – que no caso do módulo de </a:t>
            </a:r>
            <a:r>
              <a:rPr lang="pt-BR" dirty="0" err="1"/>
              <a:t>HttpClient</a:t>
            </a:r>
            <a:r>
              <a:rPr lang="pt-BR" dirty="0"/>
              <a:t> já estão implementados: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Injeção</a:t>
            </a:r>
            <a:r>
              <a:rPr lang="en-US" dirty="0"/>
              <a:t> de </a:t>
            </a:r>
            <a:r>
              <a:rPr lang="en-US" dirty="0" err="1"/>
              <a:t>Dependência</a:t>
            </a:r>
            <a:r>
              <a:rPr lang="en-US" dirty="0"/>
              <a:t> no Angular</a:t>
            </a:r>
          </a:p>
        </p:txBody>
      </p:sp>
      <p:sp>
        <p:nvSpPr>
          <p:cNvPr id="2" name="Retângulo 1"/>
          <p:cNvSpPr/>
          <p:nvPr/>
        </p:nvSpPr>
        <p:spPr>
          <a:xfrm>
            <a:off x="960792" y="1969870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pt-B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BrowserModule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pt-BR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>
                <a:solidFill>
                  <a:srgbClr val="CE9178"/>
                </a:solidFill>
                <a:latin typeface="Consolas" panose="020B0609020204030204" pitchFamily="49" charset="0"/>
              </a:rPr>
              <a:t>'@angular/</a:t>
            </a:r>
            <a:r>
              <a:rPr lang="pt-B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platform</a:t>
            </a:r>
            <a:r>
              <a:rPr lang="pt-BR" sz="1200" dirty="0">
                <a:solidFill>
                  <a:srgbClr val="CE9178"/>
                </a:solidFill>
                <a:latin typeface="Consolas" panose="020B0609020204030204" pitchFamily="49" charset="0"/>
              </a:rPr>
              <a:t>-browser'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pt-B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NgModule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pt-BR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>
                <a:solidFill>
                  <a:srgbClr val="CE9178"/>
                </a:solidFill>
                <a:latin typeface="Consolas" panose="020B0609020204030204" pitchFamily="49" charset="0"/>
              </a:rPr>
              <a:t>'@angular/core'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pt-B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FormsModule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pt-BR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>
                <a:solidFill>
                  <a:srgbClr val="CE9178"/>
                </a:solidFill>
                <a:latin typeface="Consolas" panose="020B0609020204030204" pitchFamily="49" charset="0"/>
              </a:rPr>
              <a:t>'@angular/</a:t>
            </a:r>
            <a:r>
              <a:rPr lang="pt-B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forms</a:t>
            </a:r>
            <a:r>
              <a:rPr lang="pt-B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pt-B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HttpClientModule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pt-BR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>
                <a:solidFill>
                  <a:srgbClr val="CE9178"/>
                </a:solidFill>
                <a:latin typeface="Consolas" panose="020B0609020204030204" pitchFamily="49" charset="0"/>
              </a:rPr>
              <a:t>'@angular/common/</a:t>
            </a:r>
            <a:r>
              <a:rPr lang="pt-B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http</a:t>
            </a:r>
            <a:r>
              <a:rPr lang="pt-B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pt-B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AppComponent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pt-BR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>
                <a:solidFill>
                  <a:srgbClr val="CE9178"/>
                </a:solidFill>
                <a:latin typeface="Consolas" panose="020B0609020204030204" pitchFamily="49" charset="0"/>
              </a:rPr>
              <a:t>'./</a:t>
            </a:r>
            <a:r>
              <a:rPr lang="pt-B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app.component</a:t>
            </a:r>
            <a:r>
              <a:rPr lang="pt-B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pt-B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NgModule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pt-B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declarations</a:t>
            </a:r>
            <a:r>
              <a:rPr lang="pt-B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</a:p>
          <a:p>
            <a:r>
              <a:rPr lang="pt-B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AppComponent</a:t>
            </a:r>
            <a:endParaRPr lang="pt-B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pt-B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imports</a:t>
            </a:r>
            <a:r>
              <a:rPr lang="pt-B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</a:p>
          <a:p>
            <a:r>
              <a:rPr lang="pt-B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BrowserModule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FormsModule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HttpClientModule</a:t>
            </a:r>
            <a:endParaRPr lang="pt-B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pt-B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providers</a:t>
            </a:r>
            <a:r>
              <a:rPr lang="pt-B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[],</a:t>
            </a:r>
          </a:p>
          <a:p>
            <a:r>
              <a:rPr lang="pt-B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bootstrap</a:t>
            </a:r>
            <a:r>
              <a:rPr lang="pt-B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pt-B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AppComponent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pt-BR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export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AppModule</a:t>
            </a:r>
            <a:r>
              <a:rPr lang="pt-BR" sz="1200" dirty="0">
                <a:solidFill>
                  <a:srgbClr val="D4D4D4"/>
                </a:solidFill>
                <a:latin typeface="Consolas" panose="020B0609020204030204" pitchFamily="49" charset="0"/>
              </a:rPr>
              <a:t> { }</a:t>
            </a:r>
          </a:p>
        </p:txBody>
      </p:sp>
      <p:sp>
        <p:nvSpPr>
          <p:cNvPr id="3" name="Retângulo 2"/>
          <p:cNvSpPr/>
          <p:nvPr/>
        </p:nvSpPr>
        <p:spPr>
          <a:xfrm>
            <a:off x="1010920" y="4564380"/>
            <a:ext cx="145796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ontent Placeholder 6"/>
          <p:cNvSpPr txBox="1">
            <a:spLocks/>
          </p:cNvSpPr>
          <p:nvPr/>
        </p:nvSpPr>
        <p:spPr>
          <a:xfrm>
            <a:off x="6280728" y="2530764"/>
            <a:ext cx="5047462" cy="36206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Dentro do módulo </a:t>
            </a:r>
            <a:r>
              <a:rPr lang="pt-BR" b="1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HttpClientModule</a:t>
            </a:r>
            <a:r>
              <a:rPr lang="pt-B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já tem o </a:t>
            </a:r>
            <a:r>
              <a:rPr lang="pt-BR" b="1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HttpClient</a:t>
            </a:r>
            <a:r>
              <a:rPr lang="pt-B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em seu </a:t>
            </a:r>
            <a:r>
              <a:rPr lang="pt-BR" b="1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provider</a:t>
            </a:r>
            <a:r>
              <a:rPr lang="pt-B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 por isso não é necessário repetir aqui em nosso módulo.</a:t>
            </a:r>
          </a:p>
          <a:p>
            <a:endParaRPr lang="pt-BR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 caso fosse outro serviço, seria necessário colocar o serviço em nosso </a:t>
            </a:r>
            <a:r>
              <a:rPr lang="pt-BR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array</a:t>
            </a:r>
            <a:r>
              <a:rPr lang="pt-B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providers</a:t>
            </a:r>
            <a:r>
              <a:rPr lang="pt-B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pt-BR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Agora o serviço já funcionará em todas as classes desse módulo que a usarem.</a:t>
            </a:r>
          </a:p>
        </p:txBody>
      </p:sp>
      <p:sp>
        <p:nvSpPr>
          <p:cNvPr id="10" name="Retângulo 9"/>
          <p:cNvSpPr/>
          <p:nvPr/>
        </p:nvSpPr>
        <p:spPr>
          <a:xfrm>
            <a:off x="1010920" y="2567709"/>
            <a:ext cx="4800600" cy="2032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004378"/>
      </p:ext>
    </p:extLst>
  </p:cSld>
  <p:clrMapOvr>
    <a:masterClrMapping/>
  </p:clrMapOvr>
  <p:transition>
    <p:fade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4704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É uma classe para requisições REST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Ele implementa os verbos HTTP (GET, PUT, POST, DELETE e </a:t>
            </a:r>
            <a:r>
              <a:rPr lang="pt-BR" dirty="0" err="1"/>
              <a:t>etc</a:t>
            </a:r>
            <a:r>
              <a:rPr lang="pt-BR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Toda requisição retorna um observador ou uma promessa (</a:t>
            </a:r>
            <a:r>
              <a:rPr lang="pt-BR" dirty="0" err="1"/>
              <a:t>Observables</a:t>
            </a:r>
            <a:r>
              <a:rPr lang="pt-BR" dirty="0"/>
              <a:t> ou </a:t>
            </a:r>
            <a:r>
              <a:rPr lang="pt-BR" dirty="0" err="1"/>
              <a:t>Promises</a:t>
            </a:r>
            <a:r>
              <a:rPr lang="pt-BR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Todas as requisições são assíncronas, sendo necessário sempre informar uma função de </a:t>
            </a:r>
            <a:r>
              <a:rPr lang="pt-BR" dirty="0" err="1"/>
              <a:t>Callback</a:t>
            </a:r>
            <a:r>
              <a:rPr lang="pt-BR" dirty="0"/>
              <a:t> para o retorno da requisição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HttpClient</a:t>
            </a:r>
            <a:r>
              <a:rPr lang="en-US" dirty="0"/>
              <a:t> do Angular</a:t>
            </a:r>
          </a:p>
        </p:txBody>
      </p:sp>
    </p:spTree>
    <p:extLst>
      <p:ext uri="{BB962C8B-B14F-4D97-AF65-F5344CB8AC3E}">
        <p14:creationId xmlns:p14="http://schemas.microsoft.com/office/powerpoint/2010/main" val="1520441918"/>
      </p:ext>
    </p:extLst>
  </p:cSld>
  <p:clrMapOvr>
    <a:masterClrMapping/>
  </p:clrMapOvr>
  <p:transition>
    <p:fade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360218"/>
          </a:xfrm>
        </p:spPr>
        <p:txBody>
          <a:bodyPr/>
          <a:lstStyle/>
          <a:p>
            <a:r>
              <a:rPr lang="pt-BR" dirty="0"/>
              <a:t>Como fazer uma requisição com o serviço </a:t>
            </a:r>
            <a:r>
              <a:rPr lang="pt-BR" dirty="0" err="1"/>
              <a:t>HttpClient</a:t>
            </a:r>
            <a:r>
              <a:rPr lang="pt-BR" dirty="0"/>
              <a:t>: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HttpClient</a:t>
            </a:r>
            <a:r>
              <a:rPr lang="en-US" dirty="0"/>
              <a:t> do Angular</a:t>
            </a:r>
          </a:p>
        </p:txBody>
      </p:sp>
      <p:sp>
        <p:nvSpPr>
          <p:cNvPr id="2" name="Retângulo 1"/>
          <p:cNvSpPr/>
          <p:nvPr/>
        </p:nvSpPr>
        <p:spPr>
          <a:xfrm>
            <a:off x="960792" y="272111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fazerRequisicao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pt-BR" sz="1600" dirty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pt-BR" sz="16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pt-BR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http</a:t>
            </a:r>
            <a:r>
              <a:rPr lang="pt-BR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pt-B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get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sua_url_aqui</a:t>
            </a:r>
            <a:r>
              <a:rPr lang="pt-BR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960793" y="2360901"/>
            <a:ext cx="5079790" cy="3602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Requisição GET:</a:t>
            </a:r>
          </a:p>
        </p:txBody>
      </p:sp>
      <p:sp>
        <p:nvSpPr>
          <p:cNvPr id="9" name="Retângulo 8"/>
          <p:cNvSpPr/>
          <p:nvPr/>
        </p:nvSpPr>
        <p:spPr>
          <a:xfrm>
            <a:off x="960791" y="4272551"/>
            <a:ext cx="67423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fazerRequisicao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pt-BR" sz="1600" dirty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pt-BR" sz="16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pt-BR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http</a:t>
            </a:r>
            <a:r>
              <a:rPr lang="pt-BR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pt-B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post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sua_url_aqui</a:t>
            </a:r>
            <a:r>
              <a:rPr lang="pt-BR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dados_post_enviar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960793" y="3912333"/>
            <a:ext cx="5079790" cy="3602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Requisição POST:</a:t>
            </a:r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5675850" y="2632799"/>
            <a:ext cx="4576514" cy="10076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verbo DELETE é nesse mesmo formato, precisando apenas da URL, sem dados no corpo da requisição.</a:t>
            </a:r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7703126" y="4184231"/>
            <a:ext cx="4271714" cy="10076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verbo PUT é nesse mesmo formato, podendo informar a URL e dados do corpo da requisição.</a:t>
            </a:r>
          </a:p>
        </p:txBody>
      </p:sp>
    </p:spTree>
    <p:extLst>
      <p:ext uri="{BB962C8B-B14F-4D97-AF65-F5344CB8AC3E}">
        <p14:creationId xmlns:p14="http://schemas.microsoft.com/office/powerpoint/2010/main" val="493947930"/>
      </p:ext>
    </p:extLst>
  </p:cSld>
  <p:clrMapOvr>
    <a:masterClrMapping/>
  </p:clrMapOvr>
  <p:transition>
    <p:fade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470400"/>
          </a:xfrm>
        </p:spPr>
        <p:txBody>
          <a:bodyPr/>
          <a:lstStyle/>
          <a:p>
            <a:r>
              <a:rPr lang="pt-BR" dirty="0"/>
              <a:t>O que estes métodos do serviço </a:t>
            </a:r>
            <a:r>
              <a:rPr lang="pt-BR" dirty="0" err="1"/>
              <a:t>HttpClient</a:t>
            </a:r>
            <a:r>
              <a:rPr lang="pt-BR" dirty="0"/>
              <a:t> retornam?</a:t>
            </a:r>
          </a:p>
          <a:p>
            <a:endParaRPr lang="pt-BR" dirty="0"/>
          </a:p>
          <a:p>
            <a:r>
              <a:rPr lang="pt-BR" dirty="0"/>
              <a:t>Eles retornam um </a:t>
            </a:r>
            <a:r>
              <a:rPr lang="pt-BR" dirty="0" err="1"/>
              <a:t>Observable</a:t>
            </a:r>
            <a:r>
              <a:rPr lang="pt-BR" dirty="0"/>
              <a:t>. Estes também têm o comportamento de uma </a:t>
            </a:r>
            <a:r>
              <a:rPr lang="pt-BR" dirty="0" err="1"/>
              <a:t>Promise</a:t>
            </a:r>
            <a:r>
              <a:rPr lang="pt-BR" dirty="0"/>
              <a:t>, mas eles implementam recursos reativos.</a:t>
            </a:r>
          </a:p>
          <a:p>
            <a:endParaRPr lang="pt-BR" dirty="0"/>
          </a:p>
          <a:p>
            <a:r>
              <a:rPr lang="pt-BR" dirty="0"/>
              <a:t>Um exemplo de serviço reativo que implementa </a:t>
            </a:r>
            <a:r>
              <a:rPr lang="pt-BR" dirty="0" err="1"/>
              <a:t>Observables</a:t>
            </a:r>
            <a:r>
              <a:rPr lang="pt-BR" dirty="0"/>
              <a:t> é o </a:t>
            </a:r>
            <a:r>
              <a:rPr lang="pt-BR" dirty="0" err="1"/>
              <a:t>AngularFire</a:t>
            </a:r>
            <a:r>
              <a:rPr lang="pt-BR" dirty="0"/>
              <a:t> 2, biblioteca de acesso ao </a:t>
            </a:r>
            <a:r>
              <a:rPr lang="pt-BR" dirty="0" err="1"/>
              <a:t>Firebase</a:t>
            </a:r>
            <a:r>
              <a:rPr lang="pt-BR" dirty="0"/>
              <a:t> 2, da Google. Na página </a:t>
            </a:r>
            <a:r>
              <a:rPr lang="pt-BR" dirty="0">
                <a:hlinkClick r:id="rId2"/>
              </a:rPr>
              <a:t>https://github.com/angular/angularfire2</a:t>
            </a:r>
            <a:r>
              <a:rPr lang="pt-BR" dirty="0"/>
              <a:t> há todo o passo-a-passo de uso no Angular.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HttpClient</a:t>
            </a:r>
            <a:r>
              <a:rPr lang="en-US" dirty="0"/>
              <a:t> do Angular</a:t>
            </a:r>
          </a:p>
        </p:txBody>
      </p:sp>
    </p:spTree>
    <p:extLst>
      <p:ext uri="{BB962C8B-B14F-4D97-AF65-F5344CB8AC3E}">
        <p14:creationId xmlns:p14="http://schemas.microsoft.com/office/powerpoint/2010/main" val="290438184"/>
      </p:ext>
    </p:extLst>
  </p:cSld>
  <p:clrMapOvr>
    <a:masterClrMapping/>
  </p:clrMapOvr>
  <p:transition>
    <p:fade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470400"/>
          </a:xfrm>
        </p:spPr>
        <p:txBody>
          <a:bodyPr/>
          <a:lstStyle/>
          <a:p>
            <a:r>
              <a:rPr lang="pt-BR" dirty="0" err="1"/>
              <a:t>Promises</a:t>
            </a:r>
            <a:r>
              <a:rPr lang="pt-BR" dirty="0"/>
              <a:t> são promessas de retorno de uma chamada assíncrona. Ela geralmente é utilizada como retorno de uma chamada HTTP.</a:t>
            </a:r>
          </a:p>
          <a:p>
            <a:endParaRPr lang="pt-BR" dirty="0"/>
          </a:p>
          <a:p>
            <a:r>
              <a:rPr lang="pt-BR" dirty="0"/>
              <a:t>Toda </a:t>
            </a:r>
            <a:r>
              <a:rPr lang="pt-BR" dirty="0" err="1"/>
              <a:t>Promise</a:t>
            </a:r>
            <a:r>
              <a:rPr lang="pt-BR" dirty="0"/>
              <a:t> tem dois call-backs: </a:t>
            </a:r>
            <a:r>
              <a:rPr lang="pt-BR" b="1" i="1" dirty="0" err="1">
                <a:latin typeface="Consolas" panose="020B0609020204030204" pitchFamily="49" charset="0"/>
              </a:rPr>
              <a:t>then</a:t>
            </a:r>
            <a:r>
              <a:rPr lang="pt-BR" dirty="0"/>
              <a:t> e </a:t>
            </a:r>
            <a:r>
              <a:rPr lang="pt-BR" b="1" i="1" dirty="0">
                <a:latin typeface="Consolas" panose="020B0609020204030204" pitchFamily="49" charset="0"/>
              </a:rPr>
              <a:t>catch</a:t>
            </a:r>
            <a:r>
              <a:rPr lang="pt-BR" dirty="0"/>
              <a:t>.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b="1" i="1" dirty="0" err="1">
                <a:latin typeface="Consolas" panose="020B0609020204030204" pitchFamily="49" charset="0"/>
              </a:rPr>
              <a:t>then</a:t>
            </a:r>
            <a:r>
              <a:rPr lang="pt-BR" dirty="0"/>
              <a:t> ocorre quando uma chamada é bem-sucedida.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b="1" i="1" dirty="0">
                <a:latin typeface="Consolas" panose="020B0609020204030204" pitchFamily="49" charset="0"/>
              </a:rPr>
              <a:t>catch</a:t>
            </a:r>
            <a:r>
              <a:rPr lang="pt-BR" dirty="0"/>
              <a:t> ocorre quando houver um erro no processamento da chamada.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Promises</a:t>
            </a:r>
          </a:p>
        </p:txBody>
      </p:sp>
    </p:spTree>
    <p:extLst>
      <p:ext uri="{BB962C8B-B14F-4D97-AF65-F5344CB8AC3E}">
        <p14:creationId xmlns:p14="http://schemas.microsoft.com/office/powerpoint/2010/main" val="2581350292"/>
      </p:ext>
    </p:extLst>
  </p:cSld>
  <p:clrMapOvr>
    <a:masterClrMapping/>
  </p:clrMapOvr>
  <p:transition>
    <p:fade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360218"/>
          </a:xfrm>
        </p:spPr>
        <p:txBody>
          <a:bodyPr/>
          <a:lstStyle/>
          <a:p>
            <a:r>
              <a:rPr lang="pt-BR" dirty="0"/>
              <a:t>Exemplo do uso de uma </a:t>
            </a:r>
            <a:r>
              <a:rPr lang="pt-BR" dirty="0" err="1"/>
              <a:t>Promise</a:t>
            </a:r>
            <a:r>
              <a:rPr lang="pt-BR" dirty="0"/>
              <a:t> baseada no </a:t>
            </a:r>
            <a:r>
              <a:rPr lang="pt-BR" dirty="0" err="1"/>
              <a:t>get</a:t>
            </a:r>
            <a:r>
              <a:rPr lang="pt-BR" dirty="0"/>
              <a:t> do </a:t>
            </a:r>
            <a:r>
              <a:rPr lang="pt-BR" dirty="0" err="1"/>
              <a:t>HttpClient</a:t>
            </a:r>
            <a:r>
              <a:rPr lang="pt-BR" dirty="0"/>
              <a:t>: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Promises</a:t>
            </a:r>
          </a:p>
        </p:txBody>
      </p:sp>
      <p:sp>
        <p:nvSpPr>
          <p:cNvPr id="5" name="Retângulo 4"/>
          <p:cNvSpPr/>
          <p:nvPr/>
        </p:nvSpPr>
        <p:spPr>
          <a:xfrm>
            <a:off x="951556" y="2554864"/>
            <a:ext cx="58833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fazerRequisicao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pt-BR" sz="1600" dirty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pt-BR" sz="16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pt-BR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http</a:t>
            </a:r>
            <a:r>
              <a:rPr lang="pt-BR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pt-B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get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sua_url_aqui</a:t>
            </a:r>
            <a:r>
              <a:rPr lang="pt-BR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pt-B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toPromise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951557" y="2194646"/>
            <a:ext cx="5079790" cy="3602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Requisição GET:</a:t>
            </a:r>
          </a:p>
        </p:txBody>
      </p:sp>
      <p:sp>
        <p:nvSpPr>
          <p:cNvPr id="9" name="Retângulo 8"/>
          <p:cNvSpPr/>
          <p:nvPr/>
        </p:nvSpPr>
        <p:spPr>
          <a:xfrm>
            <a:off x="951556" y="4204289"/>
            <a:ext cx="338029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pt-BR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pt-B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fazerRequisicao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 .</a:t>
            </a:r>
            <a:r>
              <a:rPr lang="pt-B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then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((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retorno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pt-BR" sz="16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   // Retorno da requisição</a:t>
            </a: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 })</a:t>
            </a: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 .</a:t>
            </a:r>
            <a:r>
              <a:rPr lang="pt-BR" sz="1600" dirty="0">
                <a:solidFill>
                  <a:srgbClr val="DCDCAA"/>
                </a:solidFill>
                <a:latin typeface="Consolas" panose="020B0609020204030204" pitchFamily="49" charset="0"/>
              </a:rPr>
              <a:t>catch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((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erro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pt-BR" sz="16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   // Tratar o erro aqui</a:t>
            </a: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 });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951557" y="3844071"/>
            <a:ext cx="5079790" cy="3602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Escutar o retorno: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5350309" y="2828211"/>
            <a:ext cx="1362075" cy="284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7017431" y="2511862"/>
            <a:ext cx="4758932" cy="917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1"/>
                </a:solidFill>
              </a:rPr>
              <a:t>Como o retorno padrão do </a:t>
            </a:r>
            <a:r>
              <a:rPr lang="pt-BR" i="1" dirty="0" err="1">
                <a:solidFill>
                  <a:schemeClr val="bg1"/>
                </a:solidFill>
              </a:rPr>
              <a:t>HttpClient</a:t>
            </a:r>
            <a:r>
              <a:rPr lang="pt-BR" dirty="0">
                <a:solidFill>
                  <a:schemeClr val="bg1"/>
                </a:solidFill>
              </a:rPr>
              <a:t> é uma </a:t>
            </a:r>
            <a:r>
              <a:rPr lang="pt-BR" i="1" dirty="0" err="1">
                <a:solidFill>
                  <a:schemeClr val="bg1"/>
                </a:solidFill>
              </a:rPr>
              <a:t>Observable</a:t>
            </a:r>
            <a:r>
              <a:rPr lang="pt-BR" dirty="0">
                <a:solidFill>
                  <a:schemeClr val="bg1"/>
                </a:solidFill>
              </a:rPr>
              <a:t>, precisamos converter para </a:t>
            </a:r>
            <a:r>
              <a:rPr lang="pt-BR" i="1" dirty="0" err="1">
                <a:solidFill>
                  <a:schemeClr val="bg1"/>
                </a:solidFill>
              </a:rPr>
              <a:t>Promise</a:t>
            </a:r>
            <a:r>
              <a:rPr lang="pt-B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3" name="Content Placeholder 6"/>
          <p:cNvSpPr txBox="1">
            <a:spLocks/>
          </p:cNvSpPr>
          <p:nvPr/>
        </p:nvSpPr>
        <p:spPr>
          <a:xfrm>
            <a:off x="4629832" y="4518298"/>
            <a:ext cx="2932334" cy="1187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1"/>
                </a:solidFill>
              </a:rPr>
              <a:t>Com o retorno de </a:t>
            </a:r>
            <a:r>
              <a:rPr lang="pt-BR" b="1" i="1" dirty="0" err="1">
                <a:solidFill>
                  <a:schemeClr val="bg1"/>
                </a:solidFill>
              </a:rPr>
              <a:t>Promise</a:t>
            </a:r>
            <a:r>
              <a:rPr lang="pt-BR" dirty="0">
                <a:solidFill>
                  <a:schemeClr val="bg1"/>
                </a:solidFill>
              </a:rPr>
              <a:t>, podemos implementar o call-back </a:t>
            </a:r>
            <a:r>
              <a:rPr lang="pt-BR" b="1" i="1" dirty="0" err="1">
                <a:solidFill>
                  <a:schemeClr val="bg1"/>
                </a:solidFill>
              </a:rPr>
              <a:t>then</a:t>
            </a:r>
            <a:r>
              <a:rPr lang="pt-BR" dirty="0">
                <a:solidFill>
                  <a:schemeClr val="bg1"/>
                </a:solidFill>
              </a:rPr>
              <a:t> e </a:t>
            </a:r>
            <a:r>
              <a:rPr lang="pt-BR" b="1" i="1" dirty="0">
                <a:solidFill>
                  <a:schemeClr val="bg1"/>
                </a:solidFill>
              </a:rPr>
              <a:t>catch</a:t>
            </a:r>
            <a:r>
              <a:rPr lang="pt-BR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047141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3050695"/>
            <a:ext cx="11474082" cy="756617"/>
          </a:xfrm>
        </p:spPr>
        <p:txBody>
          <a:bodyPr/>
          <a:lstStyle/>
          <a:p>
            <a:r>
              <a:rPr lang="en-US" dirty="0" err="1"/>
              <a:t>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609721"/>
      </p:ext>
    </p:extLst>
  </p:cSld>
  <p:clrMapOvr>
    <a:masterClrMapping/>
  </p:clrMapOvr>
  <p:transition>
    <p:fade/>
  </p:transition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470400"/>
          </a:xfrm>
        </p:spPr>
        <p:txBody>
          <a:bodyPr/>
          <a:lstStyle/>
          <a:p>
            <a:r>
              <a:rPr lang="pt-BR" dirty="0" err="1"/>
              <a:t>Observables</a:t>
            </a:r>
            <a:r>
              <a:rPr lang="pt-BR" dirty="0"/>
              <a:t> (ou observáveis) são objetos que ficam “escutando” o retorno de uma chamada assíncrona. Ele também é utilizado em chamadas HTTP, mas pode ser utilizado em outros serviços como RTDB (Real-Time </a:t>
            </a:r>
            <a:r>
              <a:rPr lang="pt-BR" dirty="0" err="1"/>
              <a:t>Database</a:t>
            </a:r>
            <a:r>
              <a:rPr lang="pt-BR" dirty="0"/>
              <a:t>).</a:t>
            </a:r>
          </a:p>
          <a:p>
            <a:endParaRPr lang="pt-BR" dirty="0"/>
          </a:p>
          <a:p>
            <a:r>
              <a:rPr lang="pt-BR" dirty="0"/>
              <a:t>Você se “inscreve” na escuta de um </a:t>
            </a:r>
            <a:r>
              <a:rPr lang="pt-BR" i="1" dirty="0" err="1"/>
              <a:t>observable</a:t>
            </a:r>
            <a:r>
              <a:rPr lang="pt-BR" dirty="0"/>
              <a:t> através do método </a:t>
            </a:r>
            <a:r>
              <a:rPr lang="pt-BR" b="1" i="1" dirty="0" err="1">
                <a:latin typeface="Consolas" panose="020B0609020204030204" pitchFamily="49" charset="0"/>
              </a:rPr>
              <a:t>Subscribe</a:t>
            </a:r>
            <a:r>
              <a:rPr lang="pt-BR" dirty="0"/>
              <a:t>.</a:t>
            </a:r>
          </a:p>
          <a:p>
            <a:endParaRPr lang="pt-BR" dirty="0"/>
          </a:p>
          <a:p>
            <a:r>
              <a:rPr lang="pt-BR" dirty="0"/>
              <a:t>O método </a:t>
            </a:r>
            <a:r>
              <a:rPr lang="pt-BR" i="1" dirty="0" err="1"/>
              <a:t>Subscribe</a:t>
            </a:r>
            <a:r>
              <a:rPr lang="pt-BR" dirty="0"/>
              <a:t> recebe três call-backs como parâmetro: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b="1" i="1" dirty="0"/>
              <a:t>Next </a:t>
            </a:r>
            <a:r>
              <a:rPr lang="pt-BR" b="1" i="1" dirty="0" err="1"/>
              <a:t>event</a:t>
            </a:r>
            <a:r>
              <a:rPr lang="pt-BR" dirty="0"/>
              <a:t>: Quando ocorre uma resposta da requisição que está sendo escutada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b="1" i="1" dirty="0" err="1"/>
              <a:t>Error</a:t>
            </a:r>
            <a:r>
              <a:rPr lang="pt-BR" b="1" i="1" dirty="0"/>
              <a:t> </a:t>
            </a:r>
            <a:r>
              <a:rPr lang="pt-BR" b="1" i="1" dirty="0" err="1"/>
              <a:t>event</a:t>
            </a:r>
            <a:r>
              <a:rPr lang="pt-BR" dirty="0"/>
              <a:t>: Quando ocorre um erro na resposta da requisição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b="1" i="1" dirty="0"/>
              <a:t>Complete </a:t>
            </a:r>
            <a:r>
              <a:rPr lang="pt-BR" b="1" i="1" dirty="0" err="1"/>
              <a:t>event</a:t>
            </a:r>
            <a:r>
              <a:rPr lang="pt-BR" dirty="0"/>
              <a:t>: Quando o </a:t>
            </a:r>
            <a:r>
              <a:rPr lang="pt-BR" b="1" i="1" dirty="0" err="1"/>
              <a:t>observable</a:t>
            </a:r>
            <a:r>
              <a:rPr lang="pt-BR" dirty="0"/>
              <a:t> completa e encerra a requisição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Observables</a:t>
            </a:r>
          </a:p>
        </p:txBody>
      </p:sp>
    </p:spTree>
    <p:extLst>
      <p:ext uri="{BB962C8B-B14F-4D97-AF65-F5344CB8AC3E}">
        <p14:creationId xmlns:p14="http://schemas.microsoft.com/office/powerpoint/2010/main" val="2934854850"/>
      </p:ext>
    </p:extLst>
  </p:cSld>
  <p:clrMapOvr>
    <a:masterClrMapping/>
  </p:clrMapOvr>
  <p:transition>
    <p:fade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130723"/>
            <a:ext cx="10270415" cy="360218"/>
          </a:xfrm>
        </p:spPr>
        <p:txBody>
          <a:bodyPr/>
          <a:lstStyle/>
          <a:p>
            <a:r>
              <a:rPr lang="pt-BR" dirty="0"/>
              <a:t>Exemplo do uso de um </a:t>
            </a:r>
            <a:r>
              <a:rPr lang="pt-BR" dirty="0" err="1"/>
              <a:t>Observable</a:t>
            </a:r>
            <a:r>
              <a:rPr lang="pt-BR" dirty="0"/>
              <a:t> baseado no </a:t>
            </a:r>
            <a:r>
              <a:rPr lang="pt-BR" dirty="0" err="1"/>
              <a:t>get</a:t>
            </a:r>
            <a:r>
              <a:rPr lang="pt-BR" dirty="0"/>
              <a:t> do </a:t>
            </a:r>
            <a:r>
              <a:rPr lang="pt-BR" dirty="0" err="1"/>
              <a:t>HttpClient</a:t>
            </a:r>
            <a:r>
              <a:rPr lang="pt-BR" dirty="0"/>
              <a:t>: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536008"/>
          </a:xfrm>
        </p:spPr>
        <p:txBody>
          <a:bodyPr/>
          <a:lstStyle/>
          <a:p>
            <a:r>
              <a:rPr lang="en-US" dirty="0"/>
              <a:t>Observable</a:t>
            </a:r>
          </a:p>
        </p:txBody>
      </p:sp>
      <p:sp>
        <p:nvSpPr>
          <p:cNvPr id="5" name="Retângulo 4"/>
          <p:cNvSpPr/>
          <p:nvPr/>
        </p:nvSpPr>
        <p:spPr>
          <a:xfrm>
            <a:off x="951557" y="2161587"/>
            <a:ext cx="45440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fazerRequisicao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pt-BR" sz="1600" dirty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pt-BR" sz="16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pt-BR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http</a:t>
            </a:r>
            <a:r>
              <a:rPr lang="pt-BR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pt-B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get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sua_url_aqui</a:t>
            </a:r>
            <a:r>
              <a:rPr lang="pt-BR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951557" y="1801369"/>
            <a:ext cx="5079790" cy="3602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Requisição GET:</a:t>
            </a:r>
          </a:p>
        </p:txBody>
      </p:sp>
      <p:sp>
        <p:nvSpPr>
          <p:cNvPr id="9" name="Retângulo 8"/>
          <p:cNvSpPr/>
          <p:nvPr/>
        </p:nvSpPr>
        <p:spPr>
          <a:xfrm>
            <a:off x="951556" y="3503183"/>
            <a:ext cx="454408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pt-BR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pt-B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fazerRequisicao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pt-B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subscribe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 (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resposta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pt-BR" sz="16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1600" dirty="0">
                <a:solidFill>
                  <a:srgbClr val="608B4E"/>
                </a:solidFill>
                <a:latin typeface="Consolas" panose="020B0609020204030204" pitchFamily="49" charset="0"/>
              </a:rPr>
              <a:t>    // Resposta da requisição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 },</a:t>
            </a: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 (</a:t>
            </a:r>
            <a:r>
              <a:rPr lang="pt-BR" sz="1600" dirty="0">
                <a:solidFill>
                  <a:srgbClr val="9CDCFE"/>
                </a:solidFill>
                <a:latin typeface="Consolas" panose="020B0609020204030204" pitchFamily="49" charset="0"/>
              </a:rPr>
              <a:t>erro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pt-BR" sz="16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1600" dirty="0">
                <a:solidFill>
                  <a:srgbClr val="608B4E"/>
                </a:solidFill>
                <a:latin typeface="Consolas" panose="020B0609020204030204" pitchFamily="49" charset="0"/>
              </a:rPr>
              <a:t>    // Detalhe do erro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 },</a:t>
            </a: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 () </a:t>
            </a:r>
            <a:r>
              <a:rPr lang="pt-BR" sz="16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1600" dirty="0">
                <a:solidFill>
                  <a:srgbClr val="608B4E"/>
                </a:solidFill>
                <a:latin typeface="Consolas" panose="020B0609020204030204" pitchFamily="49" charset="0"/>
              </a:rPr>
              <a:t>    // Evento de finalização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951557" y="3142965"/>
            <a:ext cx="5079790" cy="3602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Escutar o retorno com </a:t>
            </a:r>
            <a:r>
              <a:rPr lang="pt-BR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Observable</a:t>
            </a:r>
            <a:r>
              <a:rPr lang="pt-B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5495637" y="2088214"/>
            <a:ext cx="6373090" cy="9777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1"/>
                </a:solidFill>
              </a:rPr>
              <a:t>Como o retorno padrão do </a:t>
            </a:r>
            <a:r>
              <a:rPr lang="pt-BR" i="1" dirty="0" err="1">
                <a:solidFill>
                  <a:schemeClr val="bg1"/>
                </a:solidFill>
              </a:rPr>
              <a:t>HttpClient</a:t>
            </a:r>
            <a:r>
              <a:rPr lang="pt-BR" dirty="0">
                <a:solidFill>
                  <a:schemeClr val="bg1"/>
                </a:solidFill>
              </a:rPr>
              <a:t> é uma </a:t>
            </a:r>
            <a:r>
              <a:rPr lang="pt-BR" i="1" dirty="0" err="1">
                <a:solidFill>
                  <a:schemeClr val="bg1"/>
                </a:solidFill>
              </a:rPr>
              <a:t>Observable</a:t>
            </a:r>
            <a:r>
              <a:rPr lang="pt-BR" dirty="0">
                <a:solidFill>
                  <a:schemeClr val="bg1"/>
                </a:solidFill>
              </a:rPr>
              <a:t>, </a:t>
            </a:r>
            <a:r>
              <a:rPr lang="pt-BR" b="1" dirty="0">
                <a:solidFill>
                  <a:schemeClr val="bg1"/>
                </a:solidFill>
                <a:latin typeface="+mj-lt"/>
              </a:rPr>
              <a:t>não precisamos</a:t>
            </a:r>
            <a:r>
              <a:rPr lang="pt-BR" dirty="0">
                <a:solidFill>
                  <a:schemeClr val="bg1"/>
                </a:solidFill>
              </a:rPr>
              <a:t> converter para </a:t>
            </a:r>
            <a:r>
              <a:rPr lang="pt-BR" i="1" dirty="0" err="1">
                <a:solidFill>
                  <a:schemeClr val="bg1"/>
                </a:solidFill>
              </a:rPr>
              <a:t>Promise</a:t>
            </a:r>
            <a:r>
              <a:rPr lang="pt-BR" i="1" dirty="0">
                <a:solidFill>
                  <a:schemeClr val="bg1"/>
                </a:solidFill>
              </a:rPr>
              <a:t> </a:t>
            </a:r>
            <a:r>
              <a:rPr lang="pt-BR" dirty="0">
                <a:solidFill>
                  <a:schemeClr val="bg1"/>
                </a:solidFill>
              </a:rPr>
              <a:t>utilizando </a:t>
            </a:r>
            <a:r>
              <a:rPr lang="pt-BR" i="1" dirty="0" err="1">
                <a:solidFill>
                  <a:schemeClr val="bg1"/>
                </a:solidFill>
                <a:latin typeface="Consolas" panose="020B0609020204030204" pitchFamily="49" charset="0"/>
              </a:rPr>
              <a:t>toPromise</a:t>
            </a:r>
            <a:r>
              <a:rPr lang="pt-BR" i="1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  <a:r>
              <a:rPr lang="pt-B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3" name="Content Placeholder 6"/>
          <p:cNvSpPr txBox="1">
            <a:spLocks/>
          </p:cNvSpPr>
          <p:nvPr/>
        </p:nvSpPr>
        <p:spPr>
          <a:xfrm>
            <a:off x="5495637" y="3576555"/>
            <a:ext cx="6373090" cy="2380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1"/>
                </a:solidFill>
              </a:rPr>
              <a:t>Implementação das três funções de call-back a serem executadas em cada evento onde a primeira e a segunda recebem um parâmetro em sua chamada, mas a terceira não.</a:t>
            </a:r>
          </a:p>
        </p:txBody>
      </p:sp>
    </p:spTree>
    <p:extLst>
      <p:ext uri="{BB962C8B-B14F-4D97-AF65-F5344CB8AC3E}">
        <p14:creationId xmlns:p14="http://schemas.microsoft.com/office/powerpoint/2010/main" val="831423324"/>
      </p:ext>
    </p:extLst>
  </p:cSld>
  <p:clrMapOvr>
    <a:masterClrMapping/>
  </p:clrMapOvr>
  <p:transition>
    <p:fade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470400"/>
          </a:xfrm>
        </p:spPr>
        <p:txBody>
          <a:bodyPr/>
          <a:lstStyle/>
          <a:p>
            <a:r>
              <a:rPr lang="pt-BR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ATENÇÃO!</a:t>
            </a:r>
          </a:p>
          <a:p>
            <a:endParaRPr lang="pt-BR" dirty="0"/>
          </a:p>
          <a:p>
            <a:r>
              <a:rPr lang="pt-BR" dirty="0"/>
              <a:t>Sempre que você fizer um </a:t>
            </a:r>
            <a:r>
              <a:rPr lang="pt-BR" b="1" i="1" dirty="0" err="1"/>
              <a:t>Subscribe</a:t>
            </a:r>
            <a:r>
              <a:rPr lang="pt-BR" dirty="0"/>
              <a:t> em um </a:t>
            </a:r>
            <a:r>
              <a:rPr lang="pt-BR" b="1" i="1" dirty="0" err="1"/>
              <a:t>Observable</a:t>
            </a:r>
            <a:r>
              <a:rPr lang="pt-BR" dirty="0"/>
              <a:t>, atente-se em fazer o </a:t>
            </a:r>
            <a:r>
              <a:rPr lang="pt-BR" dirty="0" err="1"/>
              <a:t>Unsubscribe</a:t>
            </a:r>
            <a:r>
              <a:rPr lang="pt-BR" dirty="0"/>
              <a:t> quando não precisar mais reagir aos eventos para evitar vazamento de memória (</a:t>
            </a:r>
            <a:r>
              <a:rPr lang="pt-BR" dirty="0" err="1"/>
              <a:t>Memory</a:t>
            </a:r>
            <a:r>
              <a:rPr lang="pt-BR" dirty="0"/>
              <a:t> </a:t>
            </a:r>
            <a:r>
              <a:rPr lang="pt-BR" dirty="0" err="1"/>
              <a:t>Leaks</a:t>
            </a:r>
            <a:r>
              <a:rPr lang="pt-BR" dirty="0"/>
              <a:t>).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Observables</a:t>
            </a:r>
          </a:p>
        </p:txBody>
      </p:sp>
    </p:spTree>
    <p:extLst>
      <p:ext uri="{BB962C8B-B14F-4D97-AF65-F5344CB8AC3E}">
        <p14:creationId xmlns:p14="http://schemas.microsoft.com/office/powerpoint/2010/main" val="1886861350"/>
      </p:ext>
    </p:extLst>
  </p:cSld>
  <p:clrMapOvr>
    <a:masterClrMapping/>
  </p:clrMapOvr>
  <p:transition>
    <p:fade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Vamos praticar os conceitos aprendidos nessa aula.</a:t>
            </a:r>
          </a:p>
          <a:p>
            <a:endParaRPr lang="pt-BR" dirty="0"/>
          </a:p>
          <a:p>
            <a:r>
              <a:rPr lang="pt-BR" dirty="0"/>
              <a:t>Vá para a </a:t>
            </a:r>
            <a:r>
              <a:rPr lang="pt-BR" dirty="0" err="1"/>
              <a:t>branch</a:t>
            </a:r>
            <a:r>
              <a:rPr lang="pt-BR" dirty="0"/>
              <a:t> </a:t>
            </a:r>
            <a:r>
              <a:rPr lang="pt-BR" dirty="0">
                <a:latin typeface="Consolas" panose="020B0609020204030204" pitchFamily="49" charset="0"/>
              </a:rPr>
              <a:t>“</a:t>
            </a:r>
            <a:r>
              <a:rPr lang="pt-BR" b="1" i="1" dirty="0">
                <a:latin typeface="Consolas" panose="020B0609020204030204" pitchFamily="49" charset="0"/>
              </a:rPr>
              <a:t>anatomia-</a:t>
            </a:r>
            <a:r>
              <a:rPr lang="pt-BR" b="1" i="1" dirty="0" err="1">
                <a:latin typeface="Consolas" panose="020B0609020204030204" pitchFamily="49" charset="0"/>
              </a:rPr>
              <a:t>avancada</a:t>
            </a:r>
            <a:r>
              <a:rPr lang="pt-BR" b="1" i="1" dirty="0">
                <a:latin typeface="Consolas" panose="020B0609020204030204" pitchFamily="49" charset="0"/>
              </a:rPr>
              <a:t>/serviços-</a:t>
            </a:r>
            <a:r>
              <a:rPr lang="pt-BR" b="1" i="1" dirty="0" err="1">
                <a:latin typeface="Consolas" panose="020B0609020204030204" pitchFamily="49" charset="0"/>
              </a:rPr>
              <a:t>api</a:t>
            </a:r>
            <a:r>
              <a:rPr lang="pt-BR" b="1" i="1" dirty="0">
                <a:latin typeface="Consolas" panose="020B0609020204030204" pitchFamily="49" charset="0"/>
              </a:rPr>
              <a:t>-</a:t>
            </a:r>
            <a:r>
              <a:rPr lang="pt-BR" b="1" i="1" dirty="0" err="1">
                <a:latin typeface="Consolas" panose="020B0609020204030204" pitchFamily="49" charset="0"/>
              </a:rPr>
              <a:t>di-promises</a:t>
            </a:r>
            <a:r>
              <a:rPr lang="pt-BR" dirty="0">
                <a:latin typeface="Consolas" panose="020B0609020204030204" pitchFamily="49" charset="0"/>
              </a:rPr>
              <a:t>”</a:t>
            </a:r>
            <a:r>
              <a:rPr lang="pt-BR" dirty="0"/>
              <a:t> do projeto </a:t>
            </a:r>
            <a:r>
              <a:rPr lang="pt-BR" b="1" i="1" dirty="0" err="1">
                <a:latin typeface="Consolas" panose="020B0609020204030204" pitchFamily="49" charset="0"/>
              </a:rPr>
              <a:t>BootCampSantander</a:t>
            </a:r>
            <a:r>
              <a:rPr lang="pt-BR" dirty="0"/>
              <a:t>;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Atividade</a:t>
            </a:r>
            <a:r>
              <a:rPr lang="en-US" dirty="0"/>
              <a:t> </a:t>
            </a:r>
            <a:r>
              <a:rPr lang="en-US" dirty="0" err="1"/>
              <a:t>Prática</a:t>
            </a:r>
            <a:endParaRPr lang="en-US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182" y="554272"/>
            <a:ext cx="409025" cy="409025"/>
          </a:xfrm>
          <a:prstGeom prst="rect">
            <a:avLst/>
          </a:prstGeom>
        </p:spPr>
      </p:pic>
      <p:sp>
        <p:nvSpPr>
          <p:cNvPr id="5" name="Content Placeholder 6"/>
          <p:cNvSpPr txBox="1">
            <a:spLocks/>
          </p:cNvSpPr>
          <p:nvPr/>
        </p:nvSpPr>
        <p:spPr>
          <a:xfrm>
            <a:off x="11346520" y="554272"/>
            <a:ext cx="483301" cy="3001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1H</a:t>
            </a:r>
          </a:p>
        </p:txBody>
      </p:sp>
    </p:spTree>
    <p:extLst>
      <p:ext uri="{BB962C8B-B14F-4D97-AF65-F5344CB8AC3E}">
        <p14:creationId xmlns:p14="http://schemas.microsoft.com/office/powerpoint/2010/main" val="797818663"/>
      </p:ext>
    </p:extLst>
  </p:cSld>
  <p:clrMapOvr>
    <a:masterClrMapping/>
  </p:clrMapOvr>
  <p:transition>
    <p:fade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3050695"/>
            <a:ext cx="11474082" cy="756617"/>
          </a:xfrm>
        </p:spPr>
        <p:txBody>
          <a:bodyPr/>
          <a:lstStyle/>
          <a:p>
            <a:r>
              <a:rPr lang="pt-BR" dirty="0"/>
              <a:t>rotas</a:t>
            </a:r>
          </a:p>
        </p:txBody>
      </p:sp>
    </p:spTree>
    <p:extLst>
      <p:ext uri="{BB962C8B-B14F-4D97-AF65-F5344CB8AC3E}">
        <p14:creationId xmlns:p14="http://schemas.microsoft.com/office/powerpoint/2010/main" val="792429579"/>
      </p:ext>
    </p:extLst>
  </p:cSld>
  <p:clrMapOvr>
    <a:masterClrMapping/>
  </p:clrMapOvr>
  <p:transition>
    <p:fade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\\Dloaudata01\dlohq\StudioJobs\Clients\Presentations\Accenture\Ellen C Marks - 15-4605 - Accenture Interactive template design Ph 1\Working Files\Final Images\AI Image Library\Backgrounds\Environment\Central_Layout\photo-1452806723698-a8daf14aa079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4">
            <a:extLst>
              <a:ext uri="{FF2B5EF4-FFF2-40B4-BE49-F238E27FC236}">
                <a16:creationId xmlns:a16="http://schemas.microsoft.com/office/drawing/2014/main" id="{4E5E7A98-9757-4AA8-A5CF-E6C55DC696A5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Agenda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6A52F6-3233-4C6E-AA79-EB85BB05220E}"/>
              </a:ext>
            </a:extLst>
          </p:cNvPr>
          <p:cNvSpPr/>
          <p:nvPr/>
        </p:nvSpPr>
        <p:spPr>
          <a:xfrm>
            <a:off x="888458" y="1263696"/>
            <a:ext cx="10006520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cap="all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Anatomia Avançada – Parte 2</a:t>
            </a:r>
          </a:p>
          <a:p>
            <a:pPr>
              <a:lnSpc>
                <a:spcPct val="150000"/>
              </a:lnSpc>
            </a:pP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A3BC42-3488-4B0F-AA11-231B1DE4A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374" y="2460823"/>
            <a:ext cx="5010689" cy="289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791665"/>
      </p:ext>
    </p:extLst>
  </p:cSld>
  <p:clrMapOvr>
    <a:masterClrMapping/>
  </p:clrMapOvr>
  <p:transition>
    <p:fade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5F4054D1-DEF0-4A84-B04D-898C2CCE93D7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799C996C-8E76-4CCD-8A2A-4D8A4263F9E7}"/>
              </a:ext>
            </a:extLst>
          </p:cNvPr>
          <p:cNvSpPr txBox="1">
            <a:spLocks/>
          </p:cNvSpPr>
          <p:nvPr/>
        </p:nvSpPr>
        <p:spPr>
          <a:xfrm>
            <a:off x="888459" y="443131"/>
            <a:ext cx="9845190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Rotas - Definição</a:t>
            </a: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34570AD-687B-4989-8F2E-55E538EC6898}"/>
              </a:ext>
            </a:extLst>
          </p:cNvPr>
          <p:cNvSpPr/>
          <p:nvPr/>
        </p:nvSpPr>
        <p:spPr>
          <a:xfrm>
            <a:off x="888459" y="1498542"/>
            <a:ext cx="100065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 Rota é o acesso a cada link da página.</a:t>
            </a:r>
          </a:p>
          <a:p>
            <a:pPr>
              <a:lnSpc>
                <a:spcPct val="150000"/>
              </a:lnSpc>
            </a:pPr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Quando um link é selecionado, o componente é carregado para construir a página.</a:t>
            </a:r>
          </a:p>
        </p:txBody>
      </p:sp>
    </p:spTree>
    <p:extLst>
      <p:ext uri="{BB962C8B-B14F-4D97-AF65-F5344CB8AC3E}">
        <p14:creationId xmlns:p14="http://schemas.microsoft.com/office/powerpoint/2010/main" val="2279518895"/>
      </p:ext>
    </p:extLst>
  </p:cSld>
  <p:clrMapOvr>
    <a:masterClrMapping/>
  </p:clrMapOvr>
  <p:transition>
    <p:fade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47EB84E4-BA7B-4F01-BF37-11F9EC133AAD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Rotas - Definição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7B5FF6-0045-4A85-B93E-F9EAABFE961D}"/>
              </a:ext>
            </a:extLst>
          </p:cNvPr>
          <p:cNvSpPr/>
          <p:nvPr/>
        </p:nvSpPr>
        <p:spPr>
          <a:xfrm>
            <a:off x="888459" y="918454"/>
            <a:ext cx="100065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Vamos ao exemplo com uma página principal com as opções de Login e Cursos;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Ao iniciar a página principal, o componente Home é renderizado;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5A79F2-624E-453D-AFEB-A2C113A86A84}"/>
              </a:ext>
            </a:extLst>
          </p:cNvPr>
          <p:cNvSpPr txBox="1"/>
          <p:nvPr/>
        </p:nvSpPr>
        <p:spPr>
          <a:xfrm>
            <a:off x="4663471" y="1923175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Página Principal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E00A7C-43F4-45D5-BCF2-70AB6E185CC0}"/>
              </a:ext>
            </a:extLst>
          </p:cNvPr>
          <p:cNvSpPr txBox="1"/>
          <p:nvPr/>
        </p:nvSpPr>
        <p:spPr>
          <a:xfrm>
            <a:off x="4271800" y="4289555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Link Cursos Selecionado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D13735-EBC1-4082-8D46-A9F108D32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929" y="2314884"/>
            <a:ext cx="5257800" cy="14763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B73C29B-0FC0-49A8-8F2C-F1C98B6D0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0504" y="4674548"/>
            <a:ext cx="5229225" cy="150464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DCC4F0D-EE65-4AFA-8EE1-FBCD4930C81D}"/>
              </a:ext>
            </a:extLst>
          </p:cNvPr>
          <p:cNvSpPr/>
          <p:nvPr/>
        </p:nvSpPr>
        <p:spPr>
          <a:xfrm>
            <a:off x="888459" y="3782291"/>
            <a:ext cx="1000652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Ao selecionar Cursos, o componente de Curso é renderizado;</a:t>
            </a:r>
          </a:p>
        </p:txBody>
      </p:sp>
    </p:spTree>
    <p:extLst>
      <p:ext uri="{BB962C8B-B14F-4D97-AF65-F5344CB8AC3E}">
        <p14:creationId xmlns:p14="http://schemas.microsoft.com/office/powerpoint/2010/main" val="2289051190"/>
      </p:ext>
    </p:extLst>
  </p:cSld>
  <p:clrMapOvr>
    <a:masterClrMapping/>
  </p:clrMapOvr>
  <p:transition>
    <p:fade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817ABC6C-F8D3-43D2-8A3B-676BBAE7FBCC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224AD4AB-623D-4B18-BEBB-F8050386D1F4}"/>
              </a:ext>
            </a:extLst>
          </p:cNvPr>
          <p:cNvSpPr txBox="1">
            <a:spLocks/>
          </p:cNvSpPr>
          <p:nvPr/>
        </p:nvSpPr>
        <p:spPr>
          <a:xfrm>
            <a:off x="-245156" y="374736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Rotas – como configurar uma rota simples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D50F05-D770-4F18-9366-D7214E5A1CF8}"/>
              </a:ext>
            </a:extLst>
          </p:cNvPr>
          <p:cNvSpPr/>
          <p:nvPr/>
        </p:nvSpPr>
        <p:spPr>
          <a:xfrm>
            <a:off x="960792" y="1671808"/>
            <a:ext cx="100065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Deve ser criado um arquivo para o controle das rotas, chamado de rounting,  esse arquivo possui basicamente o caminho e a referência ao objeto que deve ser carregado.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No componente, o arquivo de HTML deve ser inserido a tag </a:t>
            </a:r>
            <a:r>
              <a:rPr lang="pt-BR" sz="2000" b="1" dirty="0">
                <a:solidFill>
                  <a:schemeClr val="bg1"/>
                </a:solidFill>
              </a:rPr>
              <a:t>&lt;</a:t>
            </a:r>
            <a:r>
              <a:rPr lang="pt-BR" sz="2000" b="1" dirty="0" err="1">
                <a:solidFill>
                  <a:schemeClr val="bg1"/>
                </a:solidFill>
              </a:rPr>
              <a:t>router-outlet</a:t>
            </a:r>
            <a:r>
              <a:rPr lang="pt-BR" sz="2000" b="1" dirty="0">
                <a:solidFill>
                  <a:schemeClr val="bg1"/>
                </a:solidFill>
              </a:rPr>
              <a:t>&gt;.</a:t>
            </a: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D9B6C2-617E-4A86-8251-9DECCA35D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874" y="3700053"/>
            <a:ext cx="3875254" cy="2646515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441BCE3-3D09-47A5-BC95-068DC7ADCEE7}"/>
              </a:ext>
            </a:extLst>
          </p:cNvPr>
          <p:cNvSpPr/>
          <p:nvPr/>
        </p:nvSpPr>
        <p:spPr>
          <a:xfrm>
            <a:off x="3326296" y="5946714"/>
            <a:ext cx="982891" cy="449351"/>
          </a:xfrm>
          <a:prstGeom prst="rightArrow">
            <a:avLst/>
          </a:prstGeom>
          <a:ln>
            <a:headEnd type="none" w="med" len="med"/>
            <a:tailEnd type="oval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09C77F-6E7C-4187-9409-8EFF6B365DC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374" y="252914"/>
            <a:ext cx="480079" cy="4800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8130F8-5787-4C65-99F9-3C86B894D049}"/>
              </a:ext>
            </a:extLst>
          </p:cNvPr>
          <p:cNvSpPr txBox="1"/>
          <p:nvPr/>
        </p:nvSpPr>
        <p:spPr>
          <a:xfrm>
            <a:off x="10326629" y="232120"/>
            <a:ext cx="4700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2"/>
                </a:solidFill>
              </a:rPr>
              <a:t>40</a:t>
            </a:r>
          </a:p>
          <a:p>
            <a:pPr algn="ctr"/>
            <a:r>
              <a:rPr lang="pt-BR" sz="1000" dirty="0">
                <a:solidFill>
                  <a:schemeClr val="accent2"/>
                </a:solidFill>
              </a:rPr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1657210945"/>
      </p:ext>
    </p:extLst>
  </p:cSld>
  <p:clrMapOvr>
    <a:masterClrMapping/>
  </p:clrMapOvr>
  <p:transition>
    <p:fade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8374B929-70A3-49C4-9496-639CD018268B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69983742-69E5-4DAC-95AB-B9B191E7A83A}"/>
              </a:ext>
            </a:extLst>
          </p:cNvPr>
          <p:cNvSpPr txBox="1">
            <a:spLocks/>
          </p:cNvSpPr>
          <p:nvPr/>
        </p:nvSpPr>
        <p:spPr>
          <a:xfrm>
            <a:off x="960792" y="390719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Rotas – configuração de rotas simples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2CC4FD-4854-463C-95CE-AD6FC4DC5FD0}"/>
              </a:ext>
            </a:extLst>
          </p:cNvPr>
          <p:cNvSpPr/>
          <p:nvPr/>
        </p:nvSpPr>
        <p:spPr>
          <a:xfrm>
            <a:off x="843961" y="1477731"/>
            <a:ext cx="100065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Agora vamos criar a tela com rotas simples.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Primeiro vamos criar um novo projeto com 3 componentes: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</a:rPr>
              <a:t>     </a:t>
            </a:r>
            <a:r>
              <a:rPr lang="pt-BR" sz="2000" b="1" dirty="0">
                <a:solidFill>
                  <a:schemeClr val="bg1"/>
                </a:solidFill>
              </a:rPr>
              <a:t>ng g c home</a:t>
            </a:r>
          </a:p>
          <a:p>
            <a:pPr>
              <a:lnSpc>
                <a:spcPct val="150000"/>
              </a:lnSpc>
            </a:pPr>
            <a:r>
              <a:rPr lang="pt-BR" sz="2000" b="1" dirty="0">
                <a:solidFill>
                  <a:schemeClr val="bg1"/>
                </a:solidFill>
              </a:rPr>
              <a:t>     ng g c login</a:t>
            </a:r>
          </a:p>
          <a:p>
            <a:pPr>
              <a:lnSpc>
                <a:spcPct val="150000"/>
              </a:lnSpc>
            </a:pPr>
            <a:r>
              <a:rPr lang="pt-BR" sz="2000" b="1" dirty="0">
                <a:solidFill>
                  <a:schemeClr val="bg1"/>
                </a:solidFill>
              </a:rPr>
              <a:t>     ng g c cursos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CF5FF5-5797-4BE2-9766-0C725AA5C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977" y="4592101"/>
            <a:ext cx="4716487" cy="169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9479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F9277C4-BED1-4367-AC1A-1683B701E5FC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 algn="l">
              <a:defRPr/>
            </a:pPr>
            <a:r>
              <a:rPr lang="pt-BR" dirty="0"/>
              <a:t>O que é Javascript?</a:t>
            </a:r>
          </a:p>
          <a:p>
            <a:pPr lvl="0">
              <a:defRPr/>
            </a:pP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3DB7E5EC-C052-4550-8950-FF84827F9E66}"/>
              </a:ext>
            </a:extLst>
          </p:cNvPr>
          <p:cNvSpPr txBox="1">
            <a:spLocks/>
          </p:cNvSpPr>
          <p:nvPr/>
        </p:nvSpPr>
        <p:spPr>
          <a:xfrm>
            <a:off x="355602" y="1750270"/>
            <a:ext cx="7668201" cy="4351338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 err="1"/>
              <a:t>JavaScript</a:t>
            </a:r>
            <a:r>
              <a:rPr lang="pt-BR" dirty="0"/>
              <a:t>®</a:t>
            </a:r>
            <a:r>
              <a:rPr lang="pt-BR" b="1" dirty="0"/>
              <a:t> </a:t>
            </a:r>
            <a:r>
              <a:rPr lang="pt-BR" dirty="0"/>
              <a:t>(às vezes abreviado para </a:t>
            </a:r>
            <a:r>
              <a:rPr lang="pt-BR" b="1" dirty="0"/>
              <a:t>JS</a:t>
            </a:r>
            <a:r>
              <a:rPr lang="pt-BR" dirty="0"/>
              <a:t>) é uma linguagem leve, interpretada e baseada em objetos com </a:t>
            </a:r>
            <a:r>
              <a:rPr lang="pt-BR" i="1" u="sng" dirty="0">
                <a:hlinkClick r:id="rId2"/>
              </a:rPr>
              <a:t>funções de primeira classe</a:t>
            </a:r>
            <a:r>
              <a:rPr lang="pt-BR" i="1" dirty="0"/>
              <a:t>,</a:t>
            </a:r>
            <a:r>
              <a:rPr lang="pt-BR" dirty="0"/>
              <a:t> mais conhecida como a linguagem de script para páginas Web, mas usada também em </a:t>
            </a:r>
            <a:r>
              <a:rPr lang="pt-BR" u="sng" dirty="0">
                <a:hlinkClick r:id="rId3"/>
              </a:rPr>
              <a:t>vários outros ambientes sem browser</a:t>
            </a:r>
            <a:r>
              <a:rPr lang="pt-BR" dirty="0"/>
              <a:t> como </a:t>
            </a:r>
            <a:r>
              <a:rPr lang="pt-BR" u="sng" dirty="0">
                <a:hlinkClick r:id="rId4"/>
              </a:rPr>
              <a:t>node.js</a:t>
            </a:r>
            <a:r>
              <a:rPr lang="pt-BR" dirty="0"/>
              <a:t>,  </a:t>
            </a:r>
            <a:r>
              <a:rPr lang="pt-BR" u="sng" dirty="0">
                <a:hlinkClick r:id="rId5"/>
              </a:rPr>
              <a:t>Apache </a:t>
            </a:r>
            <a:r>
              <a:rPr lang="pt-BR" u="sng" dirty="0" err="1">
                <a:hlinkClick r:id="rId5"/>
              </a:rPr>
              <a:t>CouchDB</a:t>
            </a:r>
            <a:r>
              <a:rPr lang="pt-BR" dirty="0"/>
              <a:t> e Adobe Acrobat. É uma linguagem de script </a:t>
            </a:r>
            <a:r>
              <a:rPr lang="pt-BR" u="sng" dirty="0" err="1">
                <a:hlinkClick r:id="rId6"/>
              </a:rPr>
              <a:t>multi-paradigma</a:t>
            </a:r>
            <a:r>
              <a:rPr lang="pt-BR" dirty="0"/>
              <a:t>,  baseada em </a:t>
            </a:r>
            <a:r>
              <a:rPr lang="pt-BR" u="sng" dirty="0">
                <a:hlinkClick r:id="rId7"/>
              </a:rPr>
              <a:t>protótipo</a:t>
            </a:r>
            <a:r>
              <a:rPr lang="pt-BR" dirty="0"/>
              <a:t> que é dinâmica, e suporta estilos de programação orientado a objetos, imperativo e funcional.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br>
              <a:rPr lang="pt-BR" dirty="0"/>
            </a:br>
            <a:r>
              <a:rPr lang="pt-BR" dirty="0"/>
              <a:t>Referência: https://developer.mozilla.org/pt-BR/docs/Web/javascript</a:t>
            </a:r>
            <a:endParaRPr lang="en-US" dirty="0"/>
          </a:p>
        </p:txBody>
      </p:sp>
      <p:pic>
        <p:nvPicPr>
          <p:cNvPr id="8194" name="Picture 2" descr="Resultado de imagem para javascript">
            <a:extLst>
              <a:ext uri="{FF2B5EF4-FFF2-40B4-BE49-F238E27FC236}">
                <a16:creationId xmlns:a16="http://schemas.microsoft.com/office/drawing/2014/main" id="{15B070E7-14A5-428D-8285-6F3A81C8F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207" y="2538898"/>
            <a:ext cx="3562710" cy="356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21B2867-086C-474E-901A-8577ECDA13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980125"/>
      </p:ext>
    </p:extLst>
  </p:cSld>
  <p:clrMapOvr>
    <a:masterClrMapping/>
  </p:clrMapOvr>
  <p:transition>
    <p:fade/>
  </p:transition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A8F825D-0C30-4283-A0DB-395018B5CBE3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AE3D292-3C47-435D-83D6-F644E3A88867}"/>
              </a:ext>
            </a:extLst>
          </p:cNvPr>
          <p:cNvSpPr txBox="1">
            <a:spLocks/>
          </p:cNvSpPr>
          <p:nvPr/>
        </p:nvSpPr>
        <p:spPr>
          <a:xfrm>
            <a:off x="960792" y="390719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Rotas – configuração de rotas simples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B90B6F-CB61-42BB-A2FA-DA1BEDE8699A}"/>
              </a:ext>
            </a:extLst>
          </p:cNvPr>
          <p:cNvSpPr/>
          <p:nvPr/>
        </p:nvSpPr>
        <p:spPr>
          <a:xfrm>
            <a:off x="503527" y="1329975"/>
            <a:ext cx="1000652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Criar o arquivo de rotas - </a:t>
            </a:r>
            <a:r>
              <a:rPr lang="pt-BR" sz="2000" b="1" dirty="0">
                <a:solidFill>
                  <a:schemeClr val="bg1"/>
                </a:solidFill>
              </a:rPr>
              <a:t>app.rounting.module.ts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D4E6A0-A903-4DB5-8EF5-3B2CF108C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527" y="2212129"/>
            <a:ext cx="6686550" cy="42195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9764E03-A25C-4308-BC63-BE1143AEE4FC}"/>
              </a:ext>
            </a:extLst>
          </p:cNvPr>
          <p:cNvSpPr/>
          <p:nvPr/>
        </p:nvSpPr>
        <p:spPr>
          <a:xfrm>
            <a:off x="7190077" y="2387908"/>
            <a:ext cx="48908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bg1"/>
                </a:solidFill>
              </a:rPr>
              <a:t>appRouters</a:t>
            </a:r>
            <a:r>
              <a:rPr lang="pt-BR" dirty="0">
                <a:solidFill>
                  <a:schemeClr val="bg1"/>
                </a:solidFill>
              </a:rPr>
              <a:t> é a variável responsável pela definição das Rotas.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C4DB2F-3214-4EDE-BEBA-4A59B9A5B9FD}"/>
              </a:ext>
            </a:extLst>
          </p:cNvPr>
          <p:cNvSpPr/>
          <p:nvPr/>
        </p:nvSpPr>
        <p:spPr>
          <a:xfrm>
            <a:off x="7190077" y="3519403"/>
            <a:ext cx="489086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bg1"/>
                </a:solidFill>
              </a:rPr>
              <a:t>forRoot</a:t>
            </a:r>
            <a:r>
              <a:rPr lang="pt-BR" dirty="0">
                <a:solidFill>
                  <a:schemeClr val="bg1"/>
                </a:solidFill>
              </a:rPr>
              <a:t> define que esse é o módulo principal e que deve carregar as informações conforme a variável appRouters.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DA30E5-FBA9-4499-B288-8E10D7A1E1FA}"/>
              </a:ext>
            </a:extLst>
          </p:cNvPr>
          <p:cNvSpPr/>
          <p:nvPr/>
        </p:nvSpPr>
        <p:spPr>
          <a:xfrm>
            <a:off x="7190077" y="5118013"/>
            <a:ext cx="4890868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bg1"/>
                </a:solidFill>
              </a:rPr>
              <a:t>appRoutingModule</a:t>
            </a:r>
            <a:r>
              <a:rPr lang="pt-BR" dirty="0">
                <a:solidFill>
                  <a:schemeClr val="bg1"/>
                </a:solidFill>
              </a:rPr>
              <a:t> é a definição do nome da classe de rota;</a:t>
            </a:r>
            <a:endParaRPr lang="pt-BR" b="1" dirty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39A9B03-B25B-4277-A436-B51119622D4F}"/>
              </a:ext>
            </a:extLst>
          </p:cNvPr>
          <p:cNvCxnSpPr>
            <a:cxnSpLocks/>
          </p:cNvCxnSpPr>
          <p:nvPr/>
        </p:nvCxnSpPr>
        <p:spPr>
          <a:xfrm flipH="1">
            <a:off x="1961323" y="2704368"/>
            <a:ext cx="5327373" cy="124478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7FFD20-C092-4882-9418-ABA1AAE6C74A}"/>
              </a:ext>
            </a:extLst>
          </p:cNvPr>
          <p:cNvCxnSpPr/>
          <p:nvPr/>
        </p:nvCxnSpPr>
        <p:spPr>
          <a:xfrm flipH="1">
            <a:off x="3419061" y="3776870"/>
            <a:ext cx="3869635" cy="145773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4BA8A1C-AE95-4672-9F28-85FF31AA27B2}"/>
              </a:ext>
            </a:extLst>
          </p:cNvPr>
          <p:cNvCxnSpPr>
            <a:cxnSpLocks/>
          </p:cNvCxnSpPr>
          <p:nvPr/>
        </p:nvCxnSpPr>
        <p:spPr>
          <a:xfrm flipH="1">
            <a:off x="3074504" y="5406887"/>
            <a:ext cx="4214192" cy="52384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052363"/>
      </p:ext>
    </p:extLst>
  </p:cSld>
  <p:clrMapOvr>
    <a:masterClrMapping/>
  </p:clrMapOvr>
  <p:transition>
    <p:fade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10053180-792C-4E8E-B830-2EA017313E83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0080CD9F-DE62-4F9F-B82A-E7D5E165B4C1}"/>
              </a:ext>
            </a:extLst>
          </p:cNvPr>
          <p:cNvSpPr txBox="1">
            <a:spLocks/>
          </p:cNvSpPr>
          <p:nvPr/>
        </p:nvSpPr>
        <p:spPr>
          <a:xfrm>
            <a:off x="960792" y="390719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Rotas – configuração de rotas simples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E7BD54-EC15-474C-84CF-E22A5D40CC41}"/>
              </a:ext>
            </a:extLst>
          </p:cNvPr>
          <p:cNvSpPr/>
          <p:nvPr/>
        </p:nvSpPr>
        <p:spPr>
          <a:xfrm>
            <a:off x="727129" y="1110689"/>
            <a:ext cx="1000652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Alterar arquivo de módulo com a configuração da Rota.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27CCA7-0889-4860-8573-78FA86379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291" y="1582555"/>
            <a:ext cx="6400800" cy="52387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F5778CB-968D-4E66-AC6E-22D53EDF118C}"/>
              </a:ext>
            </a:extLst>
          </p:cNvPr>
          <p:cNvSpPr/>
          <p:nvPr/>
        </p:nvSpPr>
        <p:spPr>
          <a:xfrm>
            <a:off x="439360" y="5200084"/>
            <a:ext cx="311468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bg1"/>
                </a:solidFill>
              </a:rPr>
              <a:t>appRoutingModule</a:t>
            </a:r>
            <a:r>
              <a:rPr lang="pt-BR" dirty="0">
                <a:solidFill>
                  <a:schemeClr val="bg1"/>
                </a:solidFill>
              </a:rPr>
              <a:t> deve ser importado para o módulo.</a:t>
            </a:r>
            <a:endParaRPr lang="pt-BR" b="1" dirty="0">
              <a:solidFill>
                <a:schemeClr val="bg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56C51D-420B-4D88-AF4C-076611E3D94E}"/>
              </a:ext>
            </a:extLst>
          </p:cNvPr>
          <p:cNvCxnSpPr/>
          <p:nvPr/>
        </p:nvCxnSpPr>
        <p:spPr>
          <a:xfrm flipV="1">
            <a:off x="2544417" y="3545081"/>
            <a:ext cx="2584174" cy="178229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C86427A-6EEE-4327-BDCC-AA38DEE438C8}"/>
              </a:ext>
            </a:extLst>
          </p:cNvPr>
          <p:cNvCxnSpPr/>
          <p:nvPr/>
        </p:nvCxnSpPr>
        <p:spPr>
          <a:xfrm>
            <a:off x="2510740" y="5579165"/>
            <a:ext cx="2207034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597567"/>
      </p:ext>
    </p:extLst>
  </p:cSld>
  <p:clrMapOvr>
    <a:masterClrMapping/>
  </p:clrMapOvr>
  <p:transition>
    <p:fade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69602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69602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6A196C4E-A77D-4CEB-BEC2-F94A480D8FEB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0B278E77-3D32-4E9A-AC33-15867DEDD420}"/>
              </a:ext>
            </a:extLst>
          </p:cNvPr>
          <p:cNvSpPr txBox="1">
            <a:spLocks/>
          </p:cNvSpPr>
          <p:nvPr/>
        </p:nvSpPr>
        <p:spPr>
          <a:xfrm>
            <a:off x="960792" y="390719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Rotas – configuração de rotas simples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CF50F0-BFA3-4C69-AEB8-BB7EAEA9100D}"/>
              </a:ext>
            </a:extLst>
          </p:cNvPr>
          <p:cNvSpPr/>
          <p:nvPr/>
        </p:nvSpPr>
        <p:spPr>
          <a:xfrm>
            <a:off x="1224687" y="1236113"/>
            <a:ext cx="100065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No arquivo html do componente;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Vamos criar o html com as opções do Menu;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No nosso exemplo vamos utilizar as classes do </a:t>
            </a:r>
            <a:r>
              <a:rPr lang="pt-BR" sz="2000" dirty="0" err="1">
                <a:solidFill>
                  <a:schemeClr val="bg1"/>
                </a:solidFill>
              </a:rPr>
              <a:t>Bootstrap</a:t>
            </a:r>
            <a:r>
              <a:rPr lang="pt-BR" sz="2000" dirty="0">
                <a:solidFill>
                  <a:schemeClr val="bg1"/>
                </a:solidFill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BD7F93-EBBD-498A-9CDB-B2F643793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4948" y="3301382"/>
            <a:ext cx="8296275" cy="27241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BEE3395-4B4E-422C-BC98-6C56E4FEF263}"/>
              </a:ext>
            </a:extLst>
          </p:cNvPr>
          <p:cNvSpPr/>
          <p:nvPr/>
        </p:nvSpPr>
        <p:spPr>
          <a:xfrm>
            <a:off x="2814948" y="6202449"/>
            <a:ext cx="1000652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bg1"/>
                </a:solidFill>
              </a:rPr>
              <a:t>router-outlet</a:t>
            </a:r>
            <a:r>
              <a:rPr lang="pt-BR" sz="2000" dirty="0">
                <a:solidFill>
                  <a:schemeClr val="bg1"/>
                </a:solidFill>
              </a:rPr>
              <a:t> é onde o componte selecionado será renderizado.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C582F1-57DF-4634-81B4-C3579D2C55E8}"/>
              </a:ext>
            </a:extLst>
          </p:cNvPr>
          <p:cNvSpPr/>
          <p:nvPr/>
        </p:nvSpPr>
        <p:spPr>
          <a:xfrm>
            <a:off x="104276" y="3708878"/>
            <a:ext cx="27106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bg1"/>
                </a:solidFill>
              </a:rPr>
              <a:t>routerLinkActive</a:t>
            </a:r>
            <a:r>
              <a:rPr lang="pt-BR" sz="2000" dirty="0">
                <a:solidFill>
                  <a:schemeClr val="bg1"/>
                </a:solidFill>
              </a:rPr>
              <a:t> é a classe CSS que será chamada ao ativar o link.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A018A7-E139-479B-A91D-F2BD0DA791EF}"/>
              </a:ext>
            </a:extLst>
          </p:cNvPr>
          <p:cNvSpPr/>
          <p:nvPr/>
        </p:nvSpPr>
        <p:spPr>
          <a:xfrm>
            <a:off x="2814948" y="2690227"/>
            <a:ext cx="1000652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bg1"/>
                </a:solidFill>
              </a:rPr>
              <a:t>routerLink</a:t>
            </a:r>
            <a:r>
              <a:rPr lang="pt-BR" sz="2000" dirty="0">
                <a:solidFill>
                  <a:schemeClr val="bg1"/>
                </a:solidFill>
              </a:rPr>
              <a:t> define o link a ser executado ao selecionar a opção do Menu;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3EC1497-C46B-4622-8A09-15A857377A38}"/>
              </a:ext>
            </a:extLst>
          </p:cNvPr>
          <p:cNvCxnSpPr/>
          <p:nvPr/>
        </p:nvCxnSpPr>
        <p:spPr>
          <a:xfrm>
            <a:off x="4293704" y="3087754"/>
            <a:ext cx="2531166" cy="90114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F0CA50-B997-4010-A5E8-EA4AA36417E9}"/>
              </a:ext>
            </a:extLst>
          </p:cNvPr>
          <p:cNvCxnSpPr/>
          <p:nvPr/>
        </p:nvCxnSpPr>
        <p:spPr>
          <a:xfrm>
            <a:off x="2464904" y="4147927"/>
            <a:ext cx="1940305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6A08612-0017-48EC-B303-85CEEB08DAF2}"/>
              </a:ext>
            </a:extLst>
          </p:cNvPr>
          <p:cNvCxnSpPr/>
          <p:nvPr/>
        </p:nvCxnSpPr>
        <p:spPr>
          <a:xfrm flipV="1">
            <a:off x="4028661" y="5300867"/>
            <a:ext cx="376548" cy="111318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568793"/>
      </p:ext>
    </p:extLst>
  </p:cSld>
  <p:clrMapOvr>
    <a:masterClrMapping/>
  </p:clrMapOvr>
  <p:transition>
    <p:fade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B69177AF-ABCA-4864-B363-9E2D5D1E4BA1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7" name="Title 4">
            <a:extLst>
              <a:ext uri="{FF2B5EF4-FFF2-40B4-BE49-F238E27FC236}">
                <a16:creationId xmlns:a16="http://schemas.microsoft.com/office/drawing/2014/main" id="{9A8DFB10-E4C6-469B-8AB4-DF7D6BFAFE37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Rotas – configuração de rotas simples</a:t>
            </a:r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45E8935-F891-4ACE-B56A-8A9350B9ED07}"/>
              </a:ext>
            </a:extLst>
          </p:cNvPr>
          <p:cNvSpPr/>
          <p:nvPr/>
        </p:nvSpPr>
        <p:spPr>
          <a:xfrm>
            <a:off x="1630582" y="1341888"/>
            <a:ext cx="1000652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Ao subirmos a aplicação, o componente Home é </a:t>
            </a:r>
            <a:r>
              <a:rPr lang="pt-BR" sz="2000" dirty="0" err="1">
                <a:solidFill>
                  <a:schemeClr val="bg1"/>
                </a:solidFill>
              </a:rPr>
              <a:t>renderizado</a:t>
            </a:r>
            <a:r>
              <a:rPr lang="pt-B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2192FC-0A0E-42D6-A859-E99F47C5358E}"/>
              </a:ext>
            </a:extLst>
          </p:cNvPr>
          <p:cNvSpPr txBox="1"/>
          <p:nvPr/>
        </p:nvSpPr>
        <p:spPr>
          <a:xfrm>
            <a:off x="4345420" y="2039380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Página Principal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62E47F-59CC-44C0-9809-13DBC0315E5A}"/>
              </a:ext>
            </a:extLst>
          </p:cNvPr>
          <p:cNvSpPr txBox="1"/>
          <p:nvPr/>
        </p:nvSpPr>
        <p:spPr>
          <a:xfrm>
            <a:off x="3925174" y="4588078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Link Cursos Selecionado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984602D-C0FC-444C-84A7-FCB1C0319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878" y="2431089"/>
            <a:ext cx="5257800" cy="14763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E0E1D16-F1B2-4724-9A16-0195AD62D9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878" y="4973071"/>
            <a:ext cx="5229225" cy="150464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9ADC1E9-B958-46C2-9CC6-C65BCDE37785}"/>
              </a:ext>
            </a:extLst>
          </p:cNvPr>
          <p:cNvSpPr/>
          <p:nvPr/>
        </p:nvSpPr>
        <p:spPr>
          <a:xfrm>
            <a:off x="1630582" y="4034080"/>
            <a:ext cx="1000652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Ao selecionar Cursos, o componente de Curso é </a:t>
            </a:r>
            <a:r>
              <a:rPr lang="pt-BR" sz="2000" dirty="0" err="1">
                <a:solidFill>
                  <a:schemeClr val="bg1"/>
                </a:solidFill>
              </a:rPr>
              <a:t>renderizado</a:t>
            </a:r>
            <a:r>
              <a:rPr lang="pt-BR" sz="20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1410306"/>
      </p:ext>
    </p:extLst>
  </p:cSld>
  <p:clrMapOvr>
    <a:masterClrMapping/>
  </p:clrMapOvr>
  <p:transition>
    <p:fade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E235DCEC-6F69-4870-B431-4CBC5CF25AD3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BDF2E38D-D73F-4CA7-9CD2-079ED0B5F893}"/>
              </a:ext>
            </a:extLst>
          </p:cNvPr>
          <p:cNvSpPr txBox="1">
            <a:spLocks/>
          </p:cNvSpPr>
          <p:nvPr/>
        </p:nvSpPr>
        <p:spPr>
          <a:xfrm>
            <a:off x="304800" y="438043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Rotas – O que são rotas filhas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C2E7F0-3E97-4404-83DC-4D28F646D157}"/>
              </a:ext>
            </a:extLst>
          </p:cNvPr>
          <p:cNvSpPr/>
          <p:nvPr/>
        </p:nvSpPr>
        <p:spPr>
          <a:xfrm>
            <a:off x="960792" y="1225683"/>
            <a:ext cx="100065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São rotas que estão abaixo da Rota Principal;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Neste exemplo temos o componente curso renderizado e abaixo o componente de curso form.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70FFC5-8B34-4C80-B6BB-4B4E90AF6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125" y="3073169"/>
            <a:ext cx="5585747" cy="246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98801"/>
      </p:ext>
    </p:extLst>
  </p:cSld>
  <p:clrMapOvr>
    <a:masterClrMapping/>
  </p:clrMapOvr>
  <p:transition>
    <p:fade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078376DE-D2AF-4299-BBFE-4AB82F7D1F59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CB15A7FE-6CBD-4B55-95B6-7BE48DA3C649}"/>
              </a:ext>
            </a:extLst>
          </p:cNvPr>
          <p:cNvSpPr txBox="1">
            <a:spLocks/>
          </p:cNvSpPr>
          <p:nvPr/>
        </p:nvSpPr>
        <p:spPr>
          <a:xfrm>
            <a:off x="0" y="379086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Rotas – criação de rota filha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14D57F-ECA5-4B97-A5C4-DB5FF799BB99}"/>
              </a:ext>
            </a:extLst>
          </p:cNvPr>
          <p:cNvSpPr/>
          <p:nvPr/>
        </p:nvSpPr>
        <p:spPr>
          <a:xfrm>
            <a:off x="860324" y="1078305"/>
            <a:ext cx="100065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Vamos criar 2 componente, dentro do componente de curso</a:t>
            </a:r>
          </a:p>
          <a:p>
            <a:pPr>
              <a:lnSpc>
                <a:spcPct val="150000"/>
              </a:lnSpc>
            </a:pPr>
            <a:r>
              <a:rPr lang="pt-BR" sz="2000" b="1" dirty="0">
                <a:solidFill>
                  <a:schemeClr val="bg1"/>
                </a:solidFill>
              </a:rPr>
              <a:t>     ng g c cursos/cursoForm --module app</a:t>
            </a:r>
          </a:p>
          <a:p>
            <a:pPr>
              <a:lnSpc>
                <a:spcPct val="150000"/>
              </a:lnSpc>
            </a:pPr>
            <a:r>
              <a:rPr lang="pt-BR" sz="2000" b="1" dirty="0">
                <a:solidFill>
                  <a:schemeClr val="bg1"/>
                </a:solidFill>
              </a:rPr>
              <a:t>     ng g c cursos/cursoDetalhe --module app</a:t>
            </a: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A680FB-D9F8-4B00-942C-CDD79DBD5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1614" y="2837370"/>
            <a:ext cx="3928770" cy="31150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8A8A43-7131-4658-892B-3361B2282AD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374" y="252914"/>
            <a:ext cx="480079" cy="4800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F9C990-823B-41EA-9301-ADAFEF21ACC4}"/>
              </a:ext>
            </a:extLst>
          </p:cNvPr>
          <p:cNvSpPr txBox="1"/>
          <p:nvPr/>
        </p:nvSpPr>
        <p:spPr>
          <a:xfrm>
            <a:off x="10326629" y="232120"/>
            <a:ext cx="4700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2"/>
                </a:solidFill>
              </a:rPr>
              <a:t>40</a:t>
            </a:r>
          </a:p>
          <a:p>
            <a:pPr algn="ctr"/>
            <a:r>
              <a:rPr lang="pt-BR" sz="1000" dirty="0">
                <a:solidFill>
                  <a:schemeClr val="accent2"/>
                </a:solidFill>
              </a:rPr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3927010756"/>
      </p:ext>
    </p:extLst>
  </p:cSld>
  <p:clrMapOvr>
    <a:masterClrMapping/>
  </p:clrMapOvr>
  <p:transition>
    <p:fade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0A5623A6-8F00-419C-92E7-DFF22A0960B0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5030403E-9F72-4C0E-AE5E-689A3B87AAF9}"/>
              </a:ext>
            </a:extLst>
          </p:cNvPr>
          <p:cNvSpPr txBox="1">
            <a:spLocks/>
          </p:cNvSpPr>
          <p:nvPr/>
        </p:nvSpPr>
        <p:spPr>
          <a:xfrm>
            <a:off x="960792" y="390719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Rotas – criação de rota filha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1D22A5-DA9B-4546-AFB7-E1A32579BDEC}"/>
              </a:ext>
            </a:extLst>
          </p:cNvPr>
          <p:cNvSpPr/>
          <p:nvPr/>
        </p:nvSpPr>
        <p:spPr>
          <a:xfrm>
            <a:off x="960792" y="917190"/>
            <a:ext cx="1000652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Alterar o app.routing.module.ts incluido as rotas filhas que serão carregas.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344E2B-3FDF-4234-8003-0965DFAFD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096" y="1642396"/>
            <a:ext cx="7239000" cy="498157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EA0A3E5-2DE8-4690-8D94-B35F88015C34}"/>
              </a:ext>
            </a:extLst>
          </p:cNvPr>
          <p:cNvSpPr/>
          <p:nvPr/>
        </p:nvSpPr>
        <p:spPr>
          <a:xfrm>
            <a:off x="8599788" y="2588618"/>
            <a:ext cx="31270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bg1"/>
                </a:solidFill>
              </a:rPr>
              <a:t>Children</a:t>
            </a:r>
            <a:r>
              <a:rPr lang="pt-BR" dirty="0">
                <a:solidFill>
                  <a:schemeClr val="bg1"/>
                </a:solidFill>
              </a:rPr>
              <a:t> que define os componentes que devem ser carregados pelas rotas filhas.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523CF19-66F7-4BC5-A361-1582A0219D3F}"/>
              </a:ext>
            </a:extLst>
          </p:cNvPr>
          <p:cNvCxnSpPr/>
          <p:nvPr/>
        </p:nvCxnSpPr>
        <p:spPr>
          <a:xfrm flipH="1">
            <a:off x="5764696" y="2875722"/>
            <a:ext cx="2835092" cy="96740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69160"/>
      </p:ext>
    </p:extLst>
  </p:cSld>
  <p:clrMapOvr>
    <a:masterClrMapping/>
  </p:clrMapOvr>
  <p:transition>
    <p:fade/>
  </p:transition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BDAD77D-9F9D-4B24-80D6-3CBE7C2BEE28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CE6F6189-AF36-4FA2-94E3-07FF49F317C7}"/>
              </a:ext>
            </a:extLst>
          </p:cNvPr>
          <p:cNvSpPr txBox="1">
            <a:spLocks/>
          </p:cNvSpPr>
          <p:nvPr/>
        </p:nvSpPr>
        <p:spPr>
          <a:xfrm>
            <a:off x="960792" y="390719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Rotas – criação de rota filha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4248DA-D39D-4A03-A1E2-0964F20F16FE}"/>
              </a:ext>
            </a:extLst>
          </p:cNvPr>
          <p:cNvSpPr/>
          <p:nvPr/>
        </p:nvSpPr>
        <p:spPr>
          <a:xfrm>
            <a:off x="960792" y="1400527"/>
            <a:ext cx="100065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Alterar o HTML do componente de cursos </a:t>
            </a:r>
            <a:r>
              <a:rPr lang="pt-BR" sz="2000" b="1" dirty="0">
                <a:solidFill>
                  <a:schemeClr val="bg1"/>
                </a:solidFill>
              </a:rPr>
              <a:t>(cursos\cursos.component.html)</a:t>
            </a:r>
          </a:p>
          <a:p>
            <a:pPr>
              <a:lnSpc>
                <a:spcPct val="150000"/>
              </a:lnSpc>
            </a:pPr>
            <a:r>
              <a:rPr lang="pt-BR" sz="2000" b="1" dirty="0">
                <a:solidFill>
                  <a:schemeClr val="bg1"/>
                </a:solidFill>
              </a:rPr>
              <a:t>     </a:t>
            </a:r>
            <a:r>
              <a:rPr lang="pt-BR" sz="2000" dirty="0">
                <a:solidFill>
                  <a:schemeClr val="bg1"/>
                </a:solidFill>
              </a:rPr>
              <a:t>Incluindo a tag router-outlet para renderizar os componentes filhos.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221D11-19BC-4B94-BE30-D613D812E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3091" y="2892954"/>
            <a:ext cx="7033651" cy="192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77099"/>
      </p:ext>
    </p:extLst>
  </p:cSld>
  <p:clrMapOvr>
    <a:masterClrMapping/>
  </p:clrMapOvr>
  <p:transition>
    <p:fade/>
  </p:transition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71DECC7D-FBD8-48A1-8A4E-CD8FFEB5F429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C315B269-5ACA-4A3D-941B-1390877BB922}"/>
              </a:ext>
            </a:extLst>
          </p:cNvPr>
          <p:cNvSpPr txBox="1">
            <a:spLocks/>
          </p:cNvSpPr>
          <p:nvPr/>
        </p:nvSpPr>
        <p:spPr>
          <a:xfrm>
            <a:off x="960792" y="390719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Rotas – criação de rota filha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24CD4A-F8AB-4A0C-80F7-C79BFFBF9B63}"/>
              </a:ext>
            </a:extLst>
          </p:cNvPr>
          <p:cNvSpPr/>
          <p:nvPr/>
        </p:nvSpPr>
        <p:spPr>
          <a:xfrm>
            <a:off x="960792" y="4264797"/>
            <a:ext cx="1000652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Os dois componentes(curso e curso Form) são </a:t>
            </a:r>
            <a:r>
              <a:rPr lang="pt-BR" dirty="0" err="1">
                <a:solidFill>
                  <a:schemeClr val="bg1"/>
                </a:solidFill>
              </a:rPr>
              <a:t>renderizados</a:t>
            </a:r>
            <a:r>
              <a:rPr lang="pt-BR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 rota filha é utilizada para carregar dois componentes, e conforme o exemplo, primeiro a lista de curso(cursos works) e abaixo uma outra tela para inserir um novo curso (curso-form works)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BD8FD8-2486-4A29-B39F-CB8225A8A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683" y="1798155"/>
            <a:ext cx="5585747" cy="24643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3C54338-DED9-4D7C-8B14-9CA30106543E}"/>
              </a:ext>
            </a:extLst>
          </p:cNvPr>
          <p:cNvSpPr/>
          <p:nvPr/>
        </p:nvSpPr>
        <p:spPr>
          <a:xfrm>
            <a:off x="1092739" y="987850"/>
            <a:ext cx="10006520" cy="456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Ao subirmos a aplicação, selecionamos o link de Curso e alteramos o link para Novo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748632"/>
      </p:ext>
    </p:extLst>
  </p:cSld>
  <p:clrMapOvr>
    <a:masterClrMapping/>
  </p:clrMapOvr>
  <p:transition>
    <p:fade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F8319C7F-2C26-47D8-9664-07D822EF2DEC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70CC9A17-9B1E-4E6F-8A29-3A73E9B5CD66}"/>
              </a:ext>
            </a:extLst>
          </p:cNvPr>
          <p:cNvSpPr txBox="1">
            <a:spLocks/>
          </p:cNvSpPr>
          <p:nvPr/>
        </p:nvSpPr>
        <p:spPr>
          <a:xfrm>
            <a:off x="960792" y="390719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Rotas – Lazy Loading - Definição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01FC85-A02B-4BB3-9371-9BFDEA18F8E2}"/>
              </a:ext>
            </a:extLst>
          </p:cNvPr>
          <p:cNvSpPr/>
          <p:nvPr/>
        </p:nvSpPr>
        <p:spPr>
          <a:xfrm>
            <a:off x="720749" y="909605"/>
            <a:ext cx="108851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E o carregamento sob demanda para melhoria de perfomance da aplicação.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 aplicação deve ser divida em módulos, pois ao navegar pela rota o módulo será carregado.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885DF1-DB29-4BC3-979A-901BE0124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49" y="1773988"/>
            <a:ext cx="2619375" cy="11906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8B6E8B-C3E9-4224-842D-80B444EB0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749" y="4926929"/>
            <a:ext cx="2790825" cy="1152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648DDD-1F6A-4464-9593-1BADE2EA8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749" y="3063712"/>
            <a:ext cx="11125200" cy="1495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07272A-C174-462A-9EF6-67C4A2DA01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749" y="6141704"/>
            <a:ext cx="11125200" cy="2667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E4F8F40-717F-4F1F-AA08-D32CFB32A049}"/>
              </a:ext>
            </a:extLst>
          </p:cNvPr>
          <p:cNvSpPr/>
          <p:nvPr/>
        </p:nvSpPr>
        <p:spPr>
          <a:xfrm>
            <a:off x="720749" y="4487976"/>
            <a:ext cx="1057471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</a:rPr>
              <a:t>Cursos.module.chunk.js</a:t>
            </a:r>
            <a:r>
              <a:rPr lang="pt-BR" dirty="0">
                <a:solidFill>
                  <a:schemeClr val="bg1"/>
                </a:solidFill>
              </a:rPr>
              <a:t> carregado após a seleção do link de Cursos.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C99ECC50-D1F2-43FD-9DBC-2802061C6D39}"/>
              </a:ext>
            </a:extLst>
          </p:cNvPr>
          <p:cNvSpPr/>
          <p:nvPr/>
        </p:nvSpPr>
        <p:spPr>
          <a:xfrm>
            <a:off x="97897" y="4294575"/>
            <a:ext cx="622852" cy="331304"/>
          </a:xfrm>
          <a:prstGeom prst="rightArrow">
            <a:avLst/>
          </a:prstGeom>
          <a:ln>
            <a:headEnd type="none" w="med" len="med"/>
            <a:tailEnd type="oval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87554D0-AAA7-43A2-845E-1EBB5F1A1614}"/>
              </a:ext>
            </a:extLst>
          </p:cNvPr>
          <p:cNvSpPr/>
          <p:nvPr/>
        </p:nvSpPr>
        <p:spPr>
          <a:xfrm>
            <a:off x="97897" y="6109402"/>
            <a:ext cx="622852" cy="331304"/>
          </a:xfrm>
          <a:prstGeom prst="rightArrow">
            <a:avLst/>
          </a:prstGeom>
          <a:ln>
            <a:headEnd type="none" w="med" len="med"/>
            <a:tailEnd type="oval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211317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F9277C4-BED1-4367-AC1A-1683B701E5FC}"/>
              </a:ext>
            </a:extLst>
          </p:cNvPr>
          <p:cNvSpPr txBox="1">
            <a:spLocks/>
          </p:cNvSpPr>
          <p:nvPr/>
        </p:nvSpPr>
        <p:spPr>
          <a:xfrm>
            <a:off x="508960" y="502641"/>
            <a:ext cx="3821502" cy="580603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 algn="l">
              <a:defRPr/>
            </a:pPr>
            <a:r>
              <a:rPr lang="pt-BR" sz="1800" b="1" dirty="0"/>
              <a:t>Exercício Proposto</a:t>
            </a:r>
            <a:endParaRPr kumimoji="0" lang="en-US" sz="18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75AF020-F2C4-42FB-82A8-3A1758694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359" y="1895296"/>
            <a:ext cx="5716440" cy="3079392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B167EBBE-F27C-4C03-9EF2-92A1DA8F6FA8}"/>
              </a:ext>
            </a:extLst>
          </p:cNvPr>
          <p:cNvSpPr/>
          <p:nvPr/>
        </p:nvSpPr>
        <p:spPr>
          <a:xfrm>
            <a:off x="508960" y="1311334"/>
            <a:ext cx="500331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Open Sans"/>
              </a:rPr>
              <a:t>Quero que você crie um jogo simples do tipo adivinhe um número. </a:t>
            </a:r>
          </a:p>
          <a:p>
            <a:r>
              <a:rPr lang="pt-BR" dirty="0">
                <a:solidFill>
                  <a:schemeClr val="bg1"/>
                </a:solidFill>
                <a:latin typeface="Open Sans"/>
              </a:rPr>
              <a:t>Ele deve gerar um número aleatório de 1 a 100, depois desafiar o jogador a adivinhar o número em 10 rodadas. </a:t>
            </a:r>
          </a:p>
          <a:p>
            <a:r>
              <a:rPr lang="pt-BR" dirty="0">
                <a:solidFill>
                  <a:schemeClr val="bg1"/>
                </a:solidFill>
                <a:latin typeface="Open Sans"/>
              </a:rPr>
              <a:t>A cada rodada deve ser dito ao jogador se ele está certo ou errado, se estiver errado, deve ser dito se o palpite é muito baixo ou muito alto. Também deve ser mostrado ao jogador os números que ele tentou adivinhar anteriormente. </a:t>
            </a:r>
          </a:p>
          <a:p>
            <a:r>
              <a:rPr lang="pt-BR" dirty="0">
                <a:solidFill>
                  <a:schemeClr val="bg1"/>
                </a:solidFill>
                <a:latin typeface="Open Sans"/>
              </a:rPr>
              <a:t>O jogo termina se o jogador acertar o número ou acabarem o número de tentativas. </a:t>
            </a:r>
          </a:p>
          <a:p>
            <a:r>
              <a:rPr lang="pt-BR" dirty="0">
                <a:solidFill>
                  <a:schemeClr val="bg1"/>
                </a:solidFill>
                <a:latin typeface="Open Sans"/>
              </a:rPr>
              <a:t>Quando o jogo acabar, deve ser dado ao jogador a opção de jogar novamente.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3028D9E-A932-4D67-88C3-2B963F122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CF3F21-BAFA-4BDF-8A2C-6A30013617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374" y="252914"/>
            <a:ext cx="480079" cy="4800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65B92B-E700-4F36-93C6-5CB33AE3F4C7}"/>
              </a:ext>
            </a:extLst>
          </p:cNvPr>
          <p:cNvSpPr txBox="1"/>
          <p:nvPr/>
        </p:nvSpPr>
        <p:spPr>
          <a:xfrm>
            <a:off x="10326629" y="232120"/>
            <a:ext cx="4700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2"/>
                </a:solidFill>
              </a:rPr>
              <a:t>30</a:t>
            </a:r>
          </a:p>
          <a:p>
            <a:pPr algn="ctr"/>
            <a:r>
              <a:rPr lang="pt-BR" sz="1000" dirty="0">
                <a:solidFill>
                  <a:schemeClr val="accent2"/>
                </a:solidFill>
              </a:rPr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1402200914"/>
      </p:ext>
    </p:extLst>
  </p:cSld>
  <p:clrMapOvr>
    <a:masterClrMapping/>
  </p:clrMapOvr>
  <p:transition>
    <p:fade/>
  </p:transition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32F8A8D7-6F57-4166-B7DE-BB83DEA18C01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96814EF7-6D31-47E4-B556-CE75AF296AE3}"/>
              </a:ext>
            </a:extLst>
          </p:cNvPr>
          <p:cNvSpPr txBox="1">
            <a:spLocks/>
          </p:cNvSpPr>
          <p:nvPr/>
        </p:nvSpPr>
        <p:spPr>
          <a:xfrm>
            <a:off x="430122" y="314526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Rotas – Lazy Loading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AACBFE-0BE6-453F-AB15-800558088175}"/>
              </a:ext>
            </a:extLst>
          </p:cNvPr>
          <p:cNvSpPr/>
          <p:nvPr/>
        </p:nvSpPr>
        <p:spPr>
          <a:xfrm>
            <a:off x="706620" y="1055200"/>
            <a:ext cx="102704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Vamos começar refatorando o código que desenvolvemos criando o módulo de cursos.</a:t>
            </a:r>
          </a:p>
          <a:p>
            <a:pPr>
              <a:lnSpc>
                <a:spcPct val="150000"/>
              </a:lnSpc>
            </a:pPr>
            <a:r>
              <a:rPr lang="pt-BR" sz="2000" b="1" dirty="0">
                <a:solidFill>
                  <a:schemeClr val="bg1"/>
                </a:solidFill>
              </a:rPr>
              <a:t>     ng g m cursos --routing</a:t>
            </a: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47EC1F-14CD-4D91-9E2B-0FEDD54CB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462" y="2273679"/>
            <a:ext cx="2924175" cy="38195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0AAFD37-99DA-4441-BC0C-BA4D05AB752D}"/>
              </a:ext>
            </a:extLst>
          </p:cNvPr>
          <p:cNvSpPr/>
          <p:nvPr/>
        </p:nvSpPr>
        <p:spPr>
          <a:xfrm>
            <a:off x="4979651" y="2732576"/>
            <a:ext cx="55404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O parâmetro routing cria também o arquivo de rotas.</a:t>
            </a:r>
            <a:endParaRPr lang="pt-BR" sz="2000" b="1" dirty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453F89D-927B-4CF0-91F8-4C54BFFF501A}"/>
              </a:ext>
            </a:extLst>
          </p:cNvPr>
          <p:cNvCxnSpPr>
            <a:cxnSpLocks/>
          </p:cNvCxnSpPr>
          <p:nvPr/>
        </p:nvCxnSpPr>
        <p:spPr>
          <a:xfrm flipH="1" flipV="1">
            <a:off x="3776870" y="2070863"/>
            <a:ext cx="1202782" cy="95063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0A776D8-9BB8-44CB-986C-EAB8E9A7A2E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374" y="252914"/>
            <a:ext cx="480079" cy="4800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41131E-4F6A-4547-BC98-7E98648A2912}"/>
              </a:ext>
            </a:extLst>
          </p:cNvPr>
          <p:cNvSpPr txBox="1"/>
          <p:nvPr/>
        </p:nvSpPr>
        <p:spPr>
          <a:xfrm>
            <a:off x="10326629" y="232120"/>
            <a:ext cx="4700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2"/>
                </a:solidFill>
              </a:rPr>
              <a:t>40</a:t>
            </a:r>
          </a:p>
          <a:p>
            <a:pPr algn="ctr"/>
            <a:r>
              <a:rPr lang="pt-BR" sz="1000" dirty="0">
                <a:solidFill>
                  <a:schemeClr val="accent2"/>
                </a:solidFill>
              </a:rPr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680922179"/>
      </p:ext>
    </p:extLst>
  </p:cSld>
  <p:clrMapOvr>
    <a:masterClrMapping/>
  </p:clrMapOvr>
  <p:transition>
    <p:fade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45838453-5D04-49F8-AFB5-82C6F79E8B47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C28929FC-42C8-4CD6-B7D7-488E2A9B5C22}"/>
              </a:ext>
            </a:extLst>
          </p:cNvPr>
          <p:cNvSpPr txBox="1">
            <a:spLocks/>
          </p:cNvSpPr>
          <p:nvPr/>
        </p:nvSpPr>
        <p:spPr>
          <a:xfrm>
            <a:off x="960792" y="390719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Rotas – Lazy Loading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F8EFB4-2683-4DB0-954E-851C44D43EEA}"/>
              </a:ext>
            </a:extLst>
          </p:cNvPr>
          <p:cNvSpPr/>
          <p:nvPr/>
        </p:nvSpPr>
        <p:spPr>
          <a:xfrm>
            <a:off x="960792" y="860613"/>
            <a:ext cx="96658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Vamos alterar os módulos criados;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Primeiros vamos alterar o </a:t>
            </a:r>
            <a:r>
              <a:rPr lang="pt-BR" sz="2000" b="1" dirty="0">
                <a:solidFill>
                  <a:schemeClr val="bg1"/>
                </a:solidFill>
              </a:rPr>
              <a:t>cursos.module.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AF8C09-FD58-4930-A189-638D09E9D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185" y="2203036"/>
            <a:ext cx="6800850" cy="39147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7AA9643-E30B-4A4C-8F23-5368EB370082}"/>
              </a:ext>
            </a:extLst>
          </p:cNvPr>
          <p:cNvSpPr/>
          <p:nvPr/>
        </p:nvSpPr>
        <p:spPr>
          <a:xfrm>
            <a:off x="1187077" y="3917392"/>
            <a:ext cx="33027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Incluir os componentes do curso.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DB2F5C08-24EE-4BD0-BF93-E637322F728F}"/>
              </a:ext>
            </a:extLst>
          </p:cNvPr>
          <p:cNvSpPr/>
          <p:nvPr/>
        </p:nvSpPr>
        <p:spPr>
          <a:xfrm>
            <a:off x="4651681" y="5071885"/>
            <a:ext cx="891552" cy="507832"/>
          </a:xfrm>
          <a:prstGeom prst="rightArrow">
            <a:avLst/>
          </a:prstGeom>
          <a:ln>
            <a:headEnd type="none" w="med" len="med"/>
            <a:tailEnd type="oval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DE3664E-15B7-4D43-8132-4E953386DE56}"/>
              </a:ext>
            </a:extLst>
          </p:cNvPr>
          <p:cNvSpPr/>
          <p:nvPr/>
        </p:nvSpPr>
        <p:spPr>
          <a:xfrm>
            <a:off x="4243003" y="3099320"/>
            <a:ext cx="891552" cy="507832"/>
          </a:xfrm>
          <a:prstGeom prst="rightArrow">
            <a:avLst/>
          </a:prstGeom>
          <a:ln>
            <a:headEnd type="none" w="med" len="med"/>
            <a:tailEnd type="oval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9177406"/>
      </p:ext>
    </p:extLst>
  </p:cSld>
  <p:clrMapOvr>
    <a:masterClrMapping/>
  </p:clrMapOvr>
  <p:transition>
    <p:fade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AD14F6B-4075-4F50-B90D-4A0F45E6ABC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A4478FD-D5D5-4FDE-8CF5-95E7119CA83F}"/>
              </a:ext>
            </a:extLst>
          </p:cNvPr>
          <p:cNvSpPr txBox="1">
            <a:spLocks/>
          </p:cNvSpPr>
          <p:nvPr/>
        </p:nvSpPr>
        <p:spPr>
          <a:xfrm>
            <a:off x="960792" y="390719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Rotas – Lazy Loading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A3355B-9002-421F-BBBF-4C6017400314}"/>
              </a:ext>
            </a:extLst>
          </p:cNvPr>
          <p:cNvSpPr/>
          <p:nvPr/>
        </p:nvSpPr>
        <p:spPr>
          <a:xfrm>
            <a:off x="960792" y="808201"/>
            <a:ext cx="100065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Agora alterar o módulo principal (</a:t>
            </a:r>
            <a:r>
              <a:rPr lang="pt-BR" sz="2000" b="1" dirty="0">
                <a:solidFill>
                  <a:schemeClr val="bg1"/>
                </a:solidFill>
              </a:rPr>
              <a:t>app.module.ts</a:t>
            </a:r>
            <a:r>
              <a:rPr lang="pt-BR" sz="2000" dirty="0">
                <a:solidFill>
                  <a:schemeClr val="bg1"/>
                </a:solidFill>
              </a:rPr>
              <a:t>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Vamos remover os componentes de curso.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10DFB1-6D9E-4310-90BE-3F62FCE34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406" y="1766861"/>
            <a:ext cx="549592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955041"/>
      </p:ext>
    </p:extLst>
  </p:cSld>
  <p:clrMapOvr>
    <a:masterClrMapping/>
  </p:clrMapOvr>
  <p:transition>
    <p:fade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0EE14BFF-3B24-41EE-B3CB-1ECF3520C013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2E8654D6-2C5B-4C85-879F-E861C727D331}"/>
              </a:ext>
            </a:extLst>
          </p:cNvPr>
          <p:cNvSpPr txBox="1">
            <a:spLocks/>
          </p:cNvSpPr>
          <p:nvPr/>
        </p:nvSpPr>
        <p:spPr>
          <a:xfrm>
            <a:off x="960792" y="390719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Rotas – Lazy Loading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36CCCF-C00A-45AE-B365-0D661BFA1569}"/>
              </a:ext>
            </a:extLst>
          </p:cNvPr>
          <p:cNvSpPr/>
          <p:nvPr/>
        </p:nvSpPr>
        <p:spPr>
          <a:xfrm>
            <a:off x="960792" y="816475"/>
            <a:ext cx="100065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Agora os arquivos de rotas.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O </a:t>
            </a:r>
            <a:r>
              <a:rPr lang="pt-BR" sz="2000" b="1" dirty="0">
                <a:solidFill>
                  <a:schemeClr val="bg1"/>
                </a:solidFill>
              </a:rPr>
              <a:t>cursos-routing.module.ts</a:t>
            </a:r>
            <a:r>
              <a:rPr lang="pt-BR" sz="2000" dirty="0">
                <a:solidFill>
                  <a:schemeClr val="bg1"/>
                </a:solidFill>
              </a:rPr>
              <a:t> deve ser alterado incluido as rotas de curso.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52086E-7C2B-4EEF-B7AE-EFBFED852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4055" y="2293803"/>
            <a:ext cx="6962775" cy="39338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67A3BF7-E6D6-430E-BEEB-E13C7CDF3034}"/>
              </a:ext>
            </a:extLst>
          </p:cNvPr>
          <p:cNvSpPr/>
          <p:nvPr/>
        </p:nvSpPr>
        <p:spPr>
          <a:xfrm>
            <a:off x="450584" y="3752883"/>
            <a:ext cx="2623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o path principal deve ficar vazio.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27978FF-89C5-4528-A145-F99424C543F4}"/>
              </a:ext>
            </a:extLst>
          </p:cNvPr>
          <p:cNvCxnSpPr>
            <a:cxnSpLocks/>
          </p:cNvCxnSpPr>
          <p:nvPr/>
        </p:nvCxnSpPr>
        <p:spPr>
          <a:xfrm>
            <a:off x="2637183" y="3988904"/>
            <a:ext cx="1431234" cy="11927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700664"/>
      </p:ext>
    </p:extLst>
  </p:cSld>
  <p:clrMapOvr>
    <a:masterClrMapping/>
  </p:clrMapOvr>
  <p:transition>
    <p:fade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51E4F986-83EB-482B-803F-3C4ED05C224E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F44530CD-5D26-4148-A8AB-9AB97118276E}"/>
              </a:ext>
            </a:extLst>
          </p:cNvPr>
          <p:cNvSpPr txBox="1">
            <a:spLocks/>
          </p:cNvSpPr>
          <p:nvPr/>
        </p:nvSpPr>
        <p:spPr>
          <a:xfrm>
            <a:off x="960792" y="390719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Rotas – Lazy Loading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05FEA0-CD28-4384-BA36-247845913B34}"/>
              </a:ext>
            </a:extLst>
          </p:cNvPr>
          <p:cNvSpPr/>
          <p:nvPr/>
        </p:nvSpPr>
        <p:spPr>
          <a:xfrm>
            <a:off x="960792" y="994742"/>
            <a:ext cx="100065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Alterar o </a:t>
            </a:r>
            <a:r>
              <a:rPr lang="pt-BR" sz="2000" b="1" dirty="0">
                <a:solidFill>
                  <a:schemeClr val="bg1"/>
                </a:solidFill>
              </a:rPr>
              <a:t>app.routing.module.ts</a:t>
            </a:r>
            <a:r>
              <a:rPr lang="pt-BR" sz="2000" dirty="0">
                <a:solidFill>
                  <a:schemeClr val="bg1"/>
                </a:solidFill>
              </a:rPr>
              <a:t> para carregar o módulo de cursos via </a:t>
            </a:r>
            <a:r>
              <a:rPr lang="pt-BR" sz="2000" dirty="0" err="1">
                <a:solidFill>
                  <a:schemeClr val="bg1"/>
                </a:solidFill>
              </a:rPr>
              <a:t>Lazy</a:t>
            </a:r>
            <a:r>
              <a:rPr lang="pt-BR" sz="2000" dirty="0">
                <a:solidFill>
                  <a:schemeClr val="bg1"/>
                </a:solidFill>
              </a:rPr>
              <a:t> </a:t>
            </a:r>
            <a:r>
              <a:rPr lang="pt-BR" sz="2000" dirty="0" err="1">
                <a:solidFill>
                  <a:schemeClr val="bg1"/>
                </a:solidFill>
              </a:rPr>
              <a:t>Loading</a:t>
            </a:r>
            <a:r>
              <a:rPr lang="pt-BR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2D1B18-3F81-4F1B-B522-32F57A83F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941" y="2203450"/>
            <a:ext cx="7334250" cy="4152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9975CBB-429F-48E0-A1F7-8A35C75A92F1}"/>
              </a:ext>
            </a:extLst>
          </p:cNvPr>
          <p:cNvSpPr/>
          <p:nvPr/>
        </p:nvSpPr>
        <p:spPr>
          <a:xfrm>
            <a:off x="9001191" y="3772068"/>
            <a:ext cx="29684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bg1"/>
                </a:solidFill>
              </a:rPr>
              <a:t>loadChildren</a:t>
            </a:r>
            <a:r>
              <a:rPr lang="pt-BR" sz="2000" dirty="0">
                <a:solidFill>
                  <a:schemeClr val="bg1"/>
                </a:solidFill>
              </a:rPr>
              <a:t> referência o Modulo de Cursos.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A802E60C-C2F1-486A-8737-829A43516C64}"/>
              </a:ext>
            </a:extLst>
          </p:cNvPr>
          <p:cNvSpPr/>
          <p:nvPr/>
        </p:nvSpPr>
        <p:spPr>
          <a:xfrm>
            <a:off x="2120348" y="4505739"/>
            <a:ext cx="490330" cy="238539"/>
          </a:xfrm>
          <a:prstGeom prst="rightArrow">
            <a:avLst/>
          </a:prstGeom>
          <a:ln>
            <a:headEnd type="none" w="med" len="med"/>
            <a:tailEnd type="oval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95C3A2-19E7-4F6A-8311-5FE36D792C4B}"/>
              </a:ext>
            </a:extLst>
          </p:cNvPr>
          <p:cNvCxnSpPr/>
          <p:nvPr/>
        </p:nvCxnSpPr>
        <p:spPr>
          <a:xfrm flipH="1">
            <a:off x="4651513" y="4094922"/>
            <a:ext cx="4041913" cy="41081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3762305"/>
      </p:ext>
    </p:extLst>
  </p:cSld>
  <p:clrMapOvr>
    <a:masterClrMapping/>
  </p:clrMapOvr>
  <p:transition>
    <p:fade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0584C96-7197-4BEC-ADA8-61F91D2806A7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4B853E3-74A4-4D12-96FD-45BA55FF8140}"/>
              </a:ext>
            </a:extLst>
          </p:cNvPr>
          <p:cNvSpPr txBox="1">
            <a:spLocks/>
          </p:cNvSpPr>
          <p:nvPr/>
        </p:nvSpPr>
        <p:spPr>
          <a:xfrm>
            <a:off x="960792" y="390719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Rotas – Lazy Loading - Definição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B670C5-038C-493F-B024-64657CF42FED}"/>
              </a:ext>
            </a:extLst>
          </p:cNvPr>
          <p:cNvSpPr/>
          <p:nvPr/>
        </p:nvSpPr>
        <p:spPr>
          <a:xfrm>
            <a:off x="559863" y="895443"/>
            <a:ext cx="1057471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Ao executar a aplicação, o arquivo </a:t>
            </a:r>
            <a:r>
              <a:rPr lang="pt-BR" b="1" dirty="0">
                <a:solidFill>
                  <a:schemeClr val="bg1"/>
                </a:solidFill>
              </a:rPr>
              <a:t>main.bundle.js </a:t>
            </a:r>
            <a:r>
              <a:rPr lang="pt-BR" dirty="0">
                <a:solidFill>
                  <a:schemeClr val="bg1"/>
                </a:solidFill>
              </a:rPr>
              <a:t>será carregado com o código da aplicação.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024042-B640-484D-9F68-A732368AA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49" y="1394160"/>
            <a:ext cx="2619375" cy="1190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EE5786-ECE3-4A0C-814A-E84C99093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749" y="4706787"/>
            <a:ext cx="2790825" cy="1152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D5FFC0-4AEE-4F28-AD31-5FF76264E9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749" y="2703581"/>
            <a:ext cx="11125200" cy="1495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6FCD13-E6D6-4859-BF02-A9C1E75EFA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550" y="6089650"/>
            <a:ext cx="11125200" cy="2667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719D420-E2DB-4F49-BAA3-8A8E8F50D027}"/>
              </a:ext>
            </a:extLst>
          </p:cNvPr>
          <p:cNvSpPr/>
          <p:nvPr/>
        </p:nvSpPr>
        <p:spPr>
          <a:xfrm>
            <a:off x="656491" y="4169943"/>
            <a:ext cx="1057471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</a:rPr>
              <a:t>Cursos.module.chunk.js</a:t>
            </a:r>
            <a:r>
              <a:rPr lang="pt-BR" dirty="0">
                <a:solidFill>
                  <a:schemeClr val="bg1"/>
                </a:solidFill>
              </a:rPr>
              <a:t> será carregado somente após a seleção do link de Cursos.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AEF89663-E58D-48D6-B42D-D22EFADCCC85}"/>
              </a:ext>
            </a:extLst>
          </p:cNvPr>
          <p:cNvSpPr/>
          <p:nvPr/>
        </p:nvSpPr>
        <p:spPr>
          <a:xfrm>
            <a:off x="125687" y="3929862"/>
            <a:ext cx="559863" cy="384313"/>
          </a:xfrm>
          <a:prstGeom prst="rightArrow">
            <a:avLst/>
          </a:prstGeom>
          <a:ln>
            <a:headEnd type="none" w="med" len="med"/>
            <a:tailEnd type="oval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81733A6-9D55-4580-9C41-64223665EA44}"/>
              </a:ext>
            </a:extLst>
          </p:cNvPr>
          <p:cNvSpPr/>
          <p:nvPr/>
        </p:nvSpPr>
        <p:spPr>
          <a:xfrm>
            <a:off x="120488" y="6030843"/>
            <a:ext cx="559863" cy="384313"/>
          </a:xfrm>
          <a:prstGeom prst="rightArrow">
            <a:avLst/>
          </a:prstGeom>
          <a:ln>
            <a:headEnd type="none" w="med" len="med"/>
            <a:tailEnd type="oval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7595407"/>
      </p:ext>
    </p:extLst>
  </p:cSld>
  <p:clrMapOvr>
    <a:masterClrMapping/>
  </p:clrMapOvr>
  <p:transition>
    <p:fade/>
  </p:transition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0584C96-7197-4BEC-ADA8-61F91D2806A7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4B853E3-74A4-4D12-96FD-45BA55FF8140}"/>
              </a:ext>
            </a:extLst>
          </p:cNvPr>
          <p:cNvSpPr txBox="1">
            <a:spLocks/>
          </p:cNvSpPr>
          <p:nvPr/>
        </p:nvSpPr>
        <p:spPr>
          <a:xfrm>
            <a:off x="960792" y="390719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Rotas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19D420-E2DB-4F49-BAA3-8A8E8F50D027}"/>
              </a:ext>
            </a:extLst>
          </p:cNvPr>
          <p:cNvSpPr/>
          <p:nvPr/>
        </p:nvSpPr>
        <p:spPr>
          <a:xfrm>
            <a:off x="4353848" y="1998919"/>
            <a:ext cx="5214222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Quais as dúvidas?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Rotas Simples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Rotas Filhas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Lazy Loading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472605"/>
      </p:ext>
    </p:extLst>
  </p:cSld>
  <p:clrMapOvr>
    <a:masterClrMapping/>
  </p:clrMapOvr>
  <p:transition>
    <p:fade/>
  </p:transition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3050695"/>
            <a:ext cx="11474082" cy="756617"/>
          </a:xfrm>
        </p:spPr>
        <p:txBody>
          <a:bodyPr/>
          <a:lstStyle/>
          <a:p>
            <a:r>
              <a:rPr lang="pt-BR" dirty="0"/>
              <a:t>formulário</a:t>
            </a:r>
          </a:p>
        </p:txBody>
      </p:sp>
    </p:spTree>
    <p:extLst>
      <p:ext uri="{BB962C8B-B14F-4D97-AF65-F5344CB8AC3E}">
        <p14:creationId xmlns:p14="http://schemas.microsoft.com/office/powerpoint/2010/main" val="3679337700"/>
      </p:ext>
    </p:extLst>
  </p:cSld>
  <p:clrMapOvr>
    <a:masterClrMapping/>
  </p:clrMapOvr>
  <p:transition>
    <p:fade/>
  </p:transition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\\Dloaudata01\dlohq\StudioJobs\Clients\Presentations\Accenture\Ellen C Marks - 15-4605 - Accenture Interactive template design Ph 1\Working Files\Final Images\AI Image Library\Backgrounds\Environment\Central_Layout\photo-1452806723698-a8daf14aa079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4">
            <a:extLst>
              <a:ext uri="{FF2B5EF4-FFF2-40B4-BE49-F238E27FC236}">
                <a16:creationId xmlns:a16="http://schemas.microsoft.com/office/drawing/2014/main" id="{4E5E7A98-9757-4AA8-A5CF-E6C55DC696A5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Agenda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6A52F6-3233-4C6E-AA79-EB85BB05220E}"/>
              </a:ext>
            </a:extLst>
          </p:cNvPr>
          <p:cNvSpPr/>
          <p:nvPr/>
        </p:nvSpPr>
        <p:spPr>
          <a:xfrm>
            <a:off x="888458" y="1263696"/>
            <a:ext cx="10006520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cap="all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Anatomia Avançada – Parte 2</a:t>
            </a:r>
          </a:p>
          <a:p>
            <a:pPr>
              <a:lnSpc>
                <a:spcPct val="150000"/>
              </a:lnSpc>
            </a:pP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A3BC42-3488-4B0F-AA11-231B1DE4A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374" y="2460823"/>
            <a:ext cx="5010689" cy="289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81609"/>
      </p:ext>
    </p:extLst>
  </p:cSld>
  <p:clrMapOvr>
    <a:masterClrMapping/>
  </p:clrMapOvr>
  <p:transition>
    <p:fade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50155651-6400-42AB-BE28-5ECBD4630730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FB6AB018-5400-4E8D-9D54-4CDA6C9ABB7D}"/>
              </a:ext>
            </a:extLst>
          </p:cNvPr>
          <p:cNvSpPr txBox="1">
            <a:spLocks/>
          </p:cNvSpPr>
          <p:nvPr/>
        </p:nvSpPr>
        <p:spPr>
          <a:xfrm>
            <a:off x="888459" y="443131"/>
            <a:ext cx="9845190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Formulário - Definição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84E3A-FF29-4113-A057-B86C2AB0390B}"/>
              </a:ext>
            </a:extLst>
          </p:cNvPr>
          <p:cNvSpPr/>
          <p:nvPr/>
        </p:nvSpPr>
        <p:spPr>
          <a:xfrm>
            <a:off x="888459" y="1278095"/>
            <a:ext cx="1000652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Formulários são essenciais para qualquer aplicação web, pois sempre precisaremos criar telas para obter alguma entrada de dados de usuário;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O angular possui uma série de controles para nos ajudar com essa tarefa.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Existem duas formas que o angular pode utilizadar para trabalhar com formulários: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Template Driven (Orientado a template) –formulário é criado e configurado no HTML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Data Driven (Orientado a dados ou Reativo) – formulário é criado programaticamente utilizando DOM/HMTL.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São dois paradigmas arquitetônicos diferentes, com suas próprias vantagens e desvantagens.</a:t>
            </a:r>
          </a:p>
        </p:txBody>
      </p:sp>
    </p:spTree>
    <p:extLst>
      <p:ext uri="{BB962C8B-B14F-4D97-AF65-F5344CB8AC3E}">
        <p14:creationId xmlns:p14="http://schemas.microsoft.com/office/powerpoint/2010/main" val="61610514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58"/>
          <p:cNvSpPr txBox="1">
            <a:spLocks/>
          </p:cNvSpPr>
          <p:nvPr/>
        </p:nvSpPr>
        <p:spPr>
          <a:xfrm>
            <a:off x="359309" y="2797395"/>
            <a:ext cx="5176518" cy="39382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9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987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480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97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algn="l" defTabSz="914217"/>
            <a:r>
              <a:rPr lang="en-US" sz="3199" dirty="0">
                <a:solidFill>
                  <a:srgbClr val="FFFFFF"/>
                </a:solidFill>
              </a:rPr>
              <a:t>Angular </a:t>
            </a:r>
            <a:r>
              <a:rPr lang="en-US" sz="3199" dirty="0" err="1">
                <a:solidFill>
                  <a:srgbClr val="FFFFFF"/>
                </a:solidFill>
              </a:rPr>
              <a:t>trainning</a:t>
            </a:r>
            <a:endParaRPr lang="en-US" sz="3199" dirty="0">
              <a:solidFill>
                <a:srgbClr val="FFFFF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59309" y="3324196"/>
            <a:ext cx="3634535" cy="262739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defTabSz="914217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</a:pP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Requisitos</a:t>
            </a:r>
            <a:r>
              <a:rPr lang="en-US" sz="2200" dirty="0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 - </a:t>
            </a: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Funcional</a:t>
            </a:r>
            <a:endParaRPr lang="en-US" sz="2200" dirty="0">
              <a:solidFill>
                <a:srgbClr val="FFFFFF"/>
              </a:solidFill>
              <a:latin typeface="Arial" charset="0"/>
              <a:cs typeface="Gotham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957035"/>
      </p:ext>
    </p:extLst>
  </p:cSld>
  <p:clrMapOvr>
    <a:masterClrMapping/>
  </p:clrMapOvr>
  <p:transition>
    <p:fade/>
  </p:transition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4D987D0-76F2-4381-AC2D-4FD26303A13B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EE4828-7EA0-4689-986B-0AA4DD3DF3CD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Formulário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021A27-9032-47BE-9052-4861B0072B84}"/>
              </a:ext>
            </a:extLst>
          </p:cNvPr>
          <p:cNvSpPr/>
          <p:nvPr/>
        </p:nvSpPr>
        <p:spPr>
          <a:xfrm>
            <a:off x="962798" y="1203120"/>
            <a:ext cx="100065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Para detalhar os conceitos vamos criar um “Cadastro de Alunos”.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Primeiro com formulário template (template Driven) e depois com formulário Reativo (data driven).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81627E-7EB4-4CE4-AE69-7E46E0092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9171" y="3047293"/>
            <a:ext cx="310515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14794"/>
      </p:ext>
    </p:extLst>
  </p:cSld>
  <p:clrMapOvr>
    <a:masterClrMapping/>
  </p:clrMapOvr>
  <p:transition>
    <p:fade/>
  </p:transition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D7589436-7780-484D-A198-2F72445832C7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871BEAFA-5FD8-4152-9E47-BFD28D4A67DF}"/>
              </a:ext>
            </a:extLst>
          </p:cNvPr>
          <p:cNvSpPr txBox="1">
            <a:spLocks/>
          </p:cNvSpPr>
          <p:nvPr/>
        </p:nvSpPr>
        <p:spPr>
          <a:xfrm>
            <a:off x="888459" y="443131"/>
            <a:ext cx="9845190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Formulário – Template Driven - Definição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C7733F-0D48-40FE-864C-4573745AF718}"/>
              </a:ext>
            </a:extLst>
          </p:cNvPr>
          <p:cNvSpPr/>
          <p:nvPr/>
        </p:nvSpPr>
        <p:spPr>
          <a:xfrm>
            <a:off x="888459" y="5433020"/>
            <a:ext cx="5608069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Todo tipo de validação, como por exemplo os campos obrigatórios, tamanho mínimo e máximo.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1277BA-29FD-4AAB-BE94-EF2734C9CCC6}"/>
              </a:ext>
            </a:extLst>
          </p:cNvPr>
          <p:cNvSpPr/>
          <p:nvPr/>
        </p:nvSpPr>
        <p:spPr>
          <a:xfrm>
            <a:off x="983161" y="4235472"/>
            <a:ext cx="3604400" cy="101957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Validações são feitas </a:t>
            </a:r>
          </a:p>
          <a:p>
            <a:pPr algn="ctr"/>
            <a:r>
              <a:rPr lang="pt-BR" dirty="0">
                <a:solidFill>
                  <a:schemeClr val="bg1"/>
                </a:solidFill>
              </a:rPr>
              <a:t>no template HTML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1BF9F0-1C61-4512-84D5-19CFFFA5C7DA}"/>
              </a:ext>
            </a:extLst>
          </p:cNvPr>
          <p:cNvSpPr/>
          <p:nvPr/>
        </p:nvSpPr>
        <p:spPr>
          <a:xfrm>
            <a:off x="983161" y="1877936"/>
            <a:ext cx="3604400" cy="101957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Formulários criados e configurado no HTML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3B2D2B-C63B-4373-9D72-AD1876C93EC6}"/>
              </a:ext>
            </a:extLst>
          </p:cNvPr>
          <p:cNvSpPr/>
          <p:nvPr/>
        </p:nvSpPr>
        <p:spPr>
          <a:xfrm>
            <a:off x="6265062" y="1838917"/>
            <a:ext cx="3604400" cy="101957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Valores do form são submetidos com ngSubmit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8B205B-3810-45EA-87BE-6CE117F3BF3B}"/>
              </a:ext>
            </a:extLst>
          </p:cNvPr>
          <p:cNvSpPr/>
          <p:nvPr/>
        </p:nvSpPr>
        <p:spPr>
          <a:xfrm>
            <a:off x="6265062" y="2990603"/>
            <a:ext cx="560806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Devemos criar variável local e passar a referência do formulário para um método que será responsável por submeter via função typescript.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33D41E2-3129-4E15-A395-8403722E9634}"/>
              </a:ext>
            </a:extLst>
          </p:cNvPr>
          <p:cNvSpPr/>
          <p:nvPr/>
        </p:nvSpPr>
        <p:spPr>
          <a:xfrm>
            <a:off x="888459" y="2981109"/>
            <a:ext cx="44853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Usando os atributos do HTML 5 para construir o formulário.</a:t>
            </a:r>
          </a:p>
        </p:txBody>
      </p:sp>
    </p:spTree>
    <p:extLst>
      <p:ext uri="{BB962C8B-B14F-4D97-AF65-F5344CB8AC3E}">
        <p14:creationId xmlns:p14="http://schemas.microsoft.com/office/powerpoint/2010/main" val="2738639667"/>
      </p:ext>
    </p:extLst>
  </p:cSld>
  <p:clrMapOvr>
    <a:masterClrMapping/>
  </p:clrMapOvr>
  <p:transition>
    <p:fade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B9738D8-9723-42F8-824F-3FC594635B1B}"/>
              </a:ext>
            </a:extLst>
          </p:cNvPr>
          <p:cNvSpPr txBox="1">
            <a:spLocks/>
          </p:cNvSpPr>
          <p:nvPr/>
        </p:nvSpPr>
        <p:spPr>
          <a:xfrm>
            <a:off x="11231207" y="6714158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9F3A4F-5B0A-4741-A57C-BB630C9CA709}"/>
              </a:ext>
            </a:extLst>
          </p:cNvPr>
          <p:cNvSpPr txBox="1">
            <a:spLocks/>
          </p:cNvSpPr>
          <p:nvPr/>
        </p:nvSpPr>
        <p:spPr>
          <a:xfrm>
            <a:off x="196861" y="315756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Formulário – Template Driven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C93EE3-F871-4520-9141-963BE08D92FF}"/>
              </a:ext>
            </a:extLst>
          </p:cNvPr>
          <p:cNvSpPr/>
          <p:nvPr/>
        </p:nvSpPr>
        <p:spPr>
          <a:xfrm>
            <a:off x="888459" y="1276262"/>
            <a:ext cx="1000652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Vamos iniciar criando o componente para o Template Driven 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</a:rPr>
              <a:t>     </a:t>
            </a:r>
            <a:r>
              <a:rPr lang="pt-BR" sz="2000" b="1" dirty="0">
                <a:solidFill>
                  <a:schemeClr val="bg1"/>
                </a:solidFill>
              </a:rPr>
              <a:t>ng g c form-template-driven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Agora vamos alterar HTML do componente </a:t>
            </a:r>
            <a:r>
              <a:rPr lang="pt-BR" sz="2000" b="1" dirty="0">
                <a:solidFill>
                  <a:schemeClr val="bg1"/>
                </a:solidFill>
              </a:rPr>
              <a:t>app.component.html</a:t>
            </a:r>
            <a:r>
              <a:rPr lang="pt-BR" sz="2000" dirty="0">
                <a:solidFill>
                  <a:schemeClr val="bg1"/>
                </a:solidFill>
              </a:rPr>
              <a:t>  colocando o seletor do novo componente criado.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ED294E-A07F-4870-A6C7-9145AEA3F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374" y="252914"/>
            <a:ext cx="480079" cy="4800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40F5B7-869B-453E-A516-B8E2EEAE692A}"/>
              </a:ext>
            </a:extLst>
          </p:cNvPr>
          <p:cNvSpPr txBox="1"/>
          <p:nvPr/>
        </p:nvSpPr>
        <p:spPr>
          <a:xfrm>
            <a:off x="10326629" y="232120"/>
            <a:ext cx="4700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2"/>
                </a:solidFill>
              </a:rPr>
              <a:t>60</a:t>
            </a:r>
          </a:p>
          <a:p>
            <a:pPr algn="ctr"/>
            <a:r>
              <a:rPr lang="pt-BR" sz="1000" dirty="0">
                <a:solidFill>
                  <a:schemeClr val="accent2"/>
                </a:solidFill>
              </a:rPr>
              <a:t>MIN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27C66E-BD6F-4F9D-9056-A5005507F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8181" y="3676919"/>
            <a:ext cx="6609315" cy="81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31305"/>
      </p:ext>
    </p:extLst>
  </p:cSld>
  <p:clrMapOvr>
    <a:masterClrMapping/>
  </p:clrMapOvr>
  <p:transition>
    <p:fade/>
  </p:transition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B9738D8-9723-42F8-824F-3FC594635B1B}"/>
              </a:ext>
            </a:extLst>
          </p:cNvPr>
          <p:cNvSpPr txBox="1">
            <a:spLocks/>
          </p:cNvSpPr>
          <p:nvPr/>
        </p:nvSpPr>
        <p:spPr>
          <a:xfrm>
            <a:off x="11231207" y="6714158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9F3A4F-5B0A-4741-A57C-BB630C9CA709}"/>
              </a:ext>
            </a:extLst>
          </p:cNvPr>
          <p:cNvSpPr txBox="1">
            <a:spLocks/>
          </p:cNvSpPr>
          <p:nvPr/>
        </p:nvSpPr>
        <p:spPr>
          <a:xfrm>
            <a:off x="196861" y="315756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Formulário – Template Driven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C93EE3-F871-4520-9141-963BE08D92FF}"/>
              </a:ext>
            </a:extLst>
          </p:cNvPr>
          <p:cNvSpPr/>
          <p:nvPr/>
        </p:nvSpPr>
        <p:spPr>
          <a:xfrm>
            <a:off x="888459" y="1276262"/>
            <a:ext cx="100065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Agora vamos construir um formulário HTML padrão, e utilizar as classes do bootstrap.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Com o título “Cadastro de Alunos” e os campos Nome, Email e o Botão Gravar.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8ECB32-206A-4A43-B479-AA59B2ACC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1713" y="3186837"/>
            <a:ext cx="3105150" cy="2514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7DB5872-7B37-4B15-8F5B-374A18EB5A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185" y="2937930"/>
            <a:ext cx="71247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282840"/>
      </p:ext>
    </p:extLst>
  </p:cSld>
  <p:clrMapOvr>
    <a:masterClrMapping/>
  </p:clrMapOvr>
  <p:transition>
    <p:fade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A5BB0AF8-A17F-4706-8F10-DFED45B0CBE3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3944AC5-8DCD-4C95-809B-759237BC7EAF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Formulário – Template Driven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04058E-468E-4CE7-A183-EEA291EA6039}"/>
              </a:ext>
            </a:extLst>
          </p:cNvPr>
          <p:cNvSpPr/>
          <p:nvPr/>
        </p:nvSpPr>
        <p:spPr>
          <a:xfrm>
            <a:off x="888459" y="918454"/>
            <a:ext cx="100065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Para tratamento de formulário deve ser incluido no </a:t>
            </a:r>
            <a:r>
              <a:rPr lang="pt-BR" sz="2000" b="1" dirty="0">
                <a:solidFill>
                  <a:schemeClr val="bg1"/>
                </a:solidFill>
              </a:rPr>
              <a:t>app.module.ts</a:t>
            </a:r>
            <a:r>
              <a:rPr lang="pt-BR" sz="2000" dirty="0">
                <a:solidFill>
                  <a:schemeClr val="bg1"/>
                </a:solidFill>
              </a:rPr>
              <a:t> o FormsModule,  que contém as diretivas de tratamento de Formulários.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9E2880-1FD5-4281-89E7-21042115D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3252" y="2147520"/>
            <a:ext cx="5000625" cy="382905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899DC1B3-6BE4-4269-9C6D-E3383587B87B}"/>
              </a:ext>
            </a:extLst>
          </p:cNvPr>
          <p:cNvSpPr/>
          <p:nvPr/>
        </p:nvSpPr>
        <p:spPr>
          <a:xfrm>
            <a:off x="2448193" y="2803736"/>
            <a:ext cx="773723" cy="29542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935E2BB-D0CF-480C-8622-AEA22BF608CE}"/>
              </a:ext>
            </a:extLst>
          </p:cNvPr>
          <p:cNvSpPr/>
          <p:nvPr/>
        </p:nvSpPr>
        <p:spPr>
          <a:xfrm>
            <a:off x="2395546" y="4612430"/>
            <a:ext cx="773723" cy="29542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318008"/>
      </p:ext>
    </p:extLst>
  </p:cSld>
  <p:clrMapOvr>
    <a:masterClrMapping/>
  </p:clrMapOvr>
  <p:transition>
    <p:fade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85A4841A-5FDE-4BFA-884B-97C8161E2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008" y="1663978"/>
            <a:ext cx="6858000" cy="3238500"/>
          </a:xfrm>
          <a:prstGeom prst="rect">
            <a:avLst/>
          </a:prstGeom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5497117A-D0DE-4993-9F83-30E3333B306C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826B5B7-0D98-48A0-B43E-091BCCEF7C23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Formulário – Template Driven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BCB69B-CDAF-4F27-831A-BE1334EA6A51}"/>
              </a:ext>
            </a:extLst>
          </p:cNvPr>
          <p:cNvSpPr/>
          <p:nvPr/>
        </p:nvSpPr>
        <p:spPr>
          <a:xfrm>
            <a:off x="888459" y="918454"/>
            <a:ext cx="1000652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Vamos voltar ao HTML e colocar as diretivas de controle de formulário do Angular.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4F1599-2506-45C3-ADC9-AAB6F1E85652}"/>
              </a:ext>
            </a:extLst>
          </p:cNvPr>
          <p:cNvSpPr txBox="1"/>
          <p:nvPr/>
        </p:nvSpPr>
        <p:spPr>
          <a:xfrm>
            <a:off x="120001" y="1847524"/>
            <a:ext cx="24584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Criar variável  local #f e ligar a diretiva </a:t>
            </a:r>
            <a:r>
              <a:rPr lang="pt-BR" b="1" dirty="0">
                <a:solidFill>
                  <a:schemeClr val="bg1"/>
                </a:solidFill>
              </a:rPr>
              <a:t>ngForm</a:t>
            </a:r>
            <a:r>
              <a:rPr lang="pt-BR" dirty="0">
                <a:solidFill>
                  <a:schemeClr val="bg1"/>
                </a:solidFill>
              </a:rPr>
              <a:t>, assim o Angular vai gerenciar o formulário.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A1365D-029C-42DD-B41C-1713DF8B687E}"/>
              </a:ext>
            </a:extLst>
          </p:cNvPr>
          <p:cNvSpPr txBox="1"/>
          <p:nvPr/>
        </p:nvSpPr>
        <p:spPr>
          <a:xfrm>
            <a:off x="9749491" y="1847524"/>
            <a:ext cx="24584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</a:rPr>
              <a:t>ngSubmit</a:t>
            </a:r>
            <a:r>
              <a:rPr lang="pt-BR" dirty="0">
                <a:solidFill>
                  <a:schemeClr val="bg1"/>
                </a:solidFill>
              </a:rPr>
              <a:t> para escutar o evento de submit, chamando uma função do componente.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CEBBEA-5CD3-497C-BB85-15D05FCCBB77}"/>
              </a:ext>
            </a:extLst>
          </p:cNvPr>
          <p:cNvSpPr txBox="1"/>
          <p:nvPr/>
        </p:nvSpPr>
        <p:spPr>
          <a:xfrm>
            <a:off x="1308295" y="5092537"/>
            <a:ext cx="9586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</a:rPr>
              <a:t>ngModel</a:t>
            </a:r>
            <a:r>
              <a:rPr lang="pt-BR" dirty="0">
                <a:solidFill>
                  <a:schemeClr val="bg1"/>
                </a:solidFill>
              </a:rPr>
              <a:t> para associar cada input com o campo definido no componente. (também é necessário o name no input)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127438E-08DE-4A8D-9013-54E0282AD888}"/>
              </a:ext>
            </a:extLst>
          </p:cNvPr>
          <p:cNvCxnSpPr>
            <a:cxnSpLocks/>
          </p:cNvCxnSpPr>
          <p:nvPr/>
        </p:nvCxnSpPr>
        <p:spPr>
          <a:xfrm>
            <a:off x="2578487" y="2053883"/>
            <a:ext cx="7063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7000505-2543-4FE7-B6BB-A2E88D13051F}"/>
              </a:ext>
            </a:extLst>
          </p:cNvPr>
          <p:cNvCxnSpPr>
            <a:cxnSpLocks/>
          </p:cNvCxnSpPr>
          <p:nvPr/>
        </p:nvCxnSpPr>
        <p:spPr>
          <a:xfrm flipH="1">
            <a:off x="5406887" y="2054729"/>
            <a:ext cx="4370740" cy="55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A46DD6F-3AD8-49D1-84D8-A78618554E5E}"/>
              </a:ext>
            </a:extLst>
          </p:cNvPr>
          <p:cNvCxnSpPr>
            <a:cxnSpLocks/>
          </p:cNvCxnSpPr>
          <p:nvPr/>
        </p:nvCxnSpPr>
        <p:spPr>
          <a:xfrm flipV="1">
            <a:off x="1510748" y="3048000"/>
            <a:ext cx="3366052" cy="2116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ED1FE3-51E7-4C08-922A-0649068027D1}"/>
              </a:ext>
            </a:extLst>
          </p:cNvPr>
          <p:cNvCxnSpPr>
            <a:cxnSpLocks/>
          </p:cNvCxnSpPr>
          <p:nvPr/>
        </p:nvCxnSpPr>
        <p:spPr>
          <a:xfrm flipV="1">
            <a:off x="1510748" y="3957346"/>
            <a:ext cx="3564835" cy="1207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882119"/>
      </p:ext>
    </p:extLst>
  </p:cSld>
  <p:clrMapOvr>
    <a:masterClrMapping/>
  </p:clrMapOvr>
  <p:transition>
    <p:fade/>
  </p:transition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4544D030-08BB-48BB-901B-9AE61569CCCC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5133ED-08CC-4DC8-878C-DEA7A1CE30D3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Formulário – Template Driven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EF0899-3B83-4AF1-B0C1-783FDD280B5D}"/>
              </a:ext>
            </a:extLst>
          </p:cNvPr>
          <p:cNvSpPr/>
          <p:nvPr/>
        </p:nvSpPr>
        <p:spPr>
          <a:xfrm>
            <a:off x="962798" y="806826"/>
            <a:ext cx="1000652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No componente </a:t>
            </a:r>
            <a:r>
              <a:rPr lang="pt-BR" sz="2000" b="1" dirty="0">
                <a:solidFill>
                  <a:schemeClr val="bg1"/>
                </a:solidFill>
              </a:rPr>
              <a:t>form-template-driven.component.ts</a:t>
            </a:r>
            <a:r>
              <a:rPr lang="pt-BR" sz="2000" dirty="0">
                <a:solidFill>
                  <a:schemeClr val="bg1"/>
                </a:solidFill>
              </a:rPr>
              <a:t> incluir os objetos referenciados pelo HMTL.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Criar o objeto Usuario com Nome e Email.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 função onSubmit.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E8645C-4123-4EB4-8D3C-7AC972FD5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3341" y="2730500"/>
            <a:ext cx="52387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54563"/>
      </p:ext>
    </p:extLst>
  </p:cSld>
  <p:clrMapOvr>
    <a:masterClrMapping/>
  </p:clrMapOvr>
  <p:transition>
    <p:fade/>
  </p:transition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AAD0E12E-B215-47A3-A88E-89F5CB8CC2C8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88677C3-40B8-4850-9D73-7FD1CB29F8AA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Formulário – Template Driven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7B7BBA-FEB3-449B-BF90-BFFCBC79D194}"/>
              </a:ext>
            </a:extLst>
          </p:cNvPr>
          <p:cNvSpPr/>
          <p:nvPr/>
        </p:nvSpPr>
        <p:spPr>
          <a:xfrm>
            <a:off x="962798" y="860274"/>
            <a:ext cx="11093214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bg1"/>
                </a:solidFill>
              </a:rPr>
              <a:t>Validação de campos do Formulário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Ao consultarmos a documentação do angular (http://angular.io)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E acessarmos a opção DOCS, API e informar os filtros Directive e  validator, temos as diretivas de validações do angular para formulário.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2506CD-4F74-4DB2-B0E5-EFB330316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921" y="2774130"/>
            <a:ext cx="10082286" cy="358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66752"/>
      </p:ext>
    </p:extLst>
  </p:cSld>
  <p:clrMapOvr>
    <a:masterClrMapping/>
  </p:clrMapOvr>
  <p:transition>
    <p:fade/>
  </p:transition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236E04-2559-48ED-8275-042D25868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971" y="1864345"/>
            <a:ext cx="6972300" cy="3228975"/>
          </a:xfrm>
          <a:prstGeom prst="rect">
            <a:avLst/>
          </a:prstGeom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4890D79-56EA-413D-A7D4-EB7D6C0E5138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21D5143-4282-4EFD-8824-7B6BA5B9AFF5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Formulário – Template Driven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321412-1720-401A-B2FF-177B9BB8C468}"/>
              </a:ext>
            </a:extLst>
          </p:cNvPr>
          <p:cNvSpPr/>
          <p:nvPr/>
        </p:nvSpPr>
        <p:spPr>
          <a:xfrm>
            <a:off x="888459" y="918454"/>
            <a:ext cx="1000652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Vamos implementar no HTML as validações de formulário.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99F3BA-4430-445C-BC70-4C63C034B74F}"/>
              </a:ext>
            </a:extLst>
          </p:cNvPr>
          <p:cNvSpPr/>
          <p:nvPr/>
        </p:nvSpPr>
        <p:spPr>
          <a:xfrm>
            <a:off x="888459" y="2927238"/>
            <a:ext cx="1000652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Nome obrigatório (required).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DA79E7-76AA-424F-8F8F-96A78ECA6A5B}"/>
              </a:ext>
            </a:extLst>
          </p:cNvPr>
          <p:cNvSpPr/>
          <p:nvPr/>
        </p:nvSpPr>
        <p:spPr>
          <a:xfrm>
            <a:off x="888459" y="3760973"/>
            <a:ext cx="10006520" cy="496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E-mail obrigatório e válido.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93468BE-C73D-4401-95FF-622D4AF5937F}"/>
              </a:ext>
            </a:extLst>
          </p:cNvPr>
          <p:cNvSpPr/>
          <p:nvPr/>
        </p:nvSpPr>
        <p:spPr>
          <a:xfrm rot="10800000" flipH="1">
            <a:off x="4442962" y="3041855"/>
            <a:ext cx="618978" cy="30986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0303D48-D84C-4C0F-9313-4B874DD1062F}"/>
              </a:ext>
            </a:extLst>
          </p:cNvPr>
          <p:cNvSpPr/>
          <p:nvPr/>
        </p:nvSpPr>
        <p:spPr>
          <a:xfrm rot="10800000" flipH="1">
            <a:off x="4442962" y="3947782"/>
            <a:ext cx="618978" cy="30986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086691"/>
      </p:ext>
    </p:extLst>
  </p:cSld>
  <p:clrMapOvr>
    <a:masterClrMapping/>
  </p:clrMapOvr>
  <p:transition>
    <p:fade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C06A45-A4A9-4EF5-825A-016E72701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916" y="1335260"/>
            <a:ext cx="6934200" cy="5057775"/>
          </a:xfrm>
          <a:prstGeom prst="rect">
            <a:avLst/>
          </a:prstGeom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6BB0E71-8C0B-4C17-9B15-31C4DDCF0C53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D988AF7-5CFF-4D0C-AF01-D1F0590C0348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Formulário – Template Driven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365D33-E351-4006-9120-A4F4963E0ACC}"/>
              </a:ext>
            </a:extLst>
          </p:cNvPr>
          <p:cNvSpPr/>
          <p:nvPr/>
        </p:nvSpPr>
        <p:spPr>
          <a:xfrm>
            <a:off x="962798" y="748363"/>
            <a:ext cx="1000652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Vamos exibir mensagem dos campos que estão inválidos.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33B33B-E468-4737-B561-5218AE4B18B9}"/>
              </a:ext>
            </a:extLst>
          </p:cNvPr>
          <p:cNvSpPr txBox="1"/>
          <p:nvPr/>
        </p:nvSpPr>
        <p:spPr>
          <a:xfrm>
            <a:off x="0" y="1429428"/>
            <a:ext cx="5050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Criar variável em cada input com o </a:t>
            </a:r>
            <a:r>
              <a:rPr lang="pt-BR" b="1" dirty="0">
                <a:solidFill>
                  <a:schemeClr val="bg1"/>
                </a:solidFill>
              </a:rPr>
              <a:t>ngModel</a:t>
            </a:r>
            <a:r>
              <a:rPr lang="pt-BR" dirty="0">
                <a:solidFill>
                  <a:schemeClr val="bg1"/>
                </a:solidFill>
              </a:rPr>
              <a:t> (#nome=ngModel, #email=ngModel)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4DA00C-F3D7-41AA-AD12-7DB5AA40375D}"/>
              </a:ext>
            </a:extLst>
          </p:cNvPr>
          <p:cNvSpPr txBox="1"/>
          <p:nvPr/>
        </p:nvSpPr>
        <p:spPr>
          <a:xfrm>
            <a:off x="0" y="2756824"/>
            <a:ext cx="47389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Criar div para exibir a obrigatoriedade do campo;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Utilizando o </a:t>
            </a:r>
            <a:r>
              <a:rPr lang="pt-BR" b="1" dirty="0">
                <a:solidFill>
                  <a:schemeClr val="bg1"/>
                </a:solidFill>
              </a:rPr>
              <a:t>ngIF </a:t>
            </a:r>
            <a:r>
              <a:rPr lang="pt-BR" dirty="0">
                <a:solidFill>
                  <a:schemeClr val="bg1"/>
                </a:solidFill>
              </a:rPr>
              <a:t>para exibir somente se o campo não é valido (valid) e já teve foco (touched);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Aplicando a classe alert do Bootstrap para exibir mensagem em vermelho.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D344D3B-42B8-4501-8F17-F03A0E356849}"/>
              </a:ext>
            </a:extLst>
          </p:cNvPr>
          <p:cNvCxnSpPr>
            <a:cxnSpLocks/>
          </p:cNvCxnSpPr>
          <p:nvPr/>
        </p:nvCxnSpPr>
        <p:spPr>
          <a:xfrm>
            <a:off x="4178105" y="1927274"/>
            <a:ext cx="1666104" cy="917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0F3862-5F83-42BD-9A46-19511AC3E537}"/>
              </a:ext>
            </a:extLst>
          </p:cNvPr>
          <p:cNvCxnSpPr>
            <a:cxnSpLocks/>
          </p:cNvCxnSpPr>
          <p:nvPr/>
        </p:nvCxnSpPr>
        <p:spPr>
          <a:xfrm>
            <a:off x="4628271" y="2940148"/>
            <a:ext cx="1114445" cy="264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8B4B2D-8A07-4EE7-96EC-6DDE247B31D1}"/>
              </a:ext>
            </a:extLst>
          </p:cNvPr>
          <p:cNvCxnSpPr>
            <a:cxnSpLocks/>
          </p:cNvCxnSpPr>
          <p:nvPr/>
        </p:nvCxnSpPr>
        <p:spPr>
          <a:xfrm>
            <a:off x="4614203" y="2940148"/>
            <a:ext cx="1128513" cy="2002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93391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58"/>
          <p:cNvSpPr txBox="1">
            <a:spLocks/>
          </p:cNvSpPr>
          <p:nvPr/>
        </p:nvSpPr>
        <p:spPr>
          <a:xfrm>
            <a:off x="359309" y="2797395"/>
            <a:ext cx="5176518" cy="39382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9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987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480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97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algn="l" defTabSz="914217"/>
            <a:r>
              <a:rPr lang="en-US" sz="3199" dirty="0">
                <a:solidFill>
                  <a:srgbClr val="FFFFFF"/>
                </a:solidFill>
              </a:rPr>
              <a:t>Angular </a:t>
            </a:r>
            <a:r>
              <a:rPr lang="en-US" sz="3199" dirty="0" err="1">
                <a:solidFill>
                  <a:srgbClr val="FFFFFF"/>
                </a:solidFill>
              </a:rPr>
              <a:t>trainning</a:t>
            </a:r>
            <a:endParaRPr lang="en-US" sz="3199" dirty="0">
              <a:solidFill>
                <a:srgbClr val="FFFFF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59309" y="3324196"/>
            <a:ext cx="3634535" cy="262739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defTabSz="914217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</a:pP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Pré-requisitos</a:t>
            </a:r>
            <a:endParaRPr lang="en-US" sz="2200" dirty="0">
              <a:solidFill>
                <a:srgbClr val="FFFFFF"/>
              </a:solidFill>
              <a:latin typeface="Arial" charset="0"/>
              <a:cs typeface="Gotham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69837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2681427"/>
            <a:ext cx="11474082" cy="1495153"/>
          </a:xfrm>
        </p:spPr>
        <p:txBody>
          <a:bodyPr/>
          <a:lstStyle/>
          <a:p>
            <a:r>
              <a:rPr lang="en-US" dirty="0"/>
              <a:t>Single Page applications</a:t>
            </a:r>
          </a:p>
        </p:txBody>
      </p:sp>
    </p:spTree>
    <p:extLst>
      <p:ext uri="{BB962C8B-B14F-4D97-AF65-F5344CB8AC3E}">
        <p14:creationId xmlns:p14="http://schemas.microsoft.com/office/powerpoint/2010/main" val="3324255749"/>
      </p:ext>
    </p:extLst>
  </p:cSld>
  <p:clrMapOvr>
    <a:masterClrMapping/>
  </p:clrMapOvr>
  <p:transition>
    <p:fade/>
  </p:transition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3DBC9EB0-95BF-4ACB-A041-761C02D8FF3B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0039BE-DB99-4655-85C0-5AB25F82D6C9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Formulário – Template Driven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01589E-A87C-471B-81B7-DD1BA67176E7}"/>
              </a:ext>
            </a:extLst>
          </p:cNvPr>
          <p:cNvSpPr/>
          <p:nvPr/>
        </p:nvSpPr>
        <p:spPr>
          <a:xfrm>
            <a:off x="962798" y="814058"/>
            <a:ext cx="1000652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Vamos testar o formulário.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Ao realizar o foco em cada um dos campos e não preencher ou o email está inválido. Será exibido mensagem da obrigatóriedade.</a:t>
            </a:r>
          </a:p>
          <a:p>
            <a:pPr>
              <a:lnSpc>
                <a:spcPct val="150000"/>
              </a:lnSpc>
            </a:pPr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3183BF-33A0-4E69-9323-71F71E832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353" y="2584450"/>
            <a:ext cx="351472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7185"/>
      </p:ext>
    </p:extLst>
  </p:cSld>
  <p:clrMapOvr>
    <a:masterClrMapping/>
  </p:clrMapOvr>
  <p:transition>
    <p:fade/>
  </p:transition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5262AAC-B956-487F-ADC5-8C477FEB98FB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D14507-B279-436D-A561-F89C0B49FA78}"/>
              </a:ext>
            </a:extLst>
          </p:cNvPr>
          <p:cNvSpPr txBox="1">
            <a:spLocks/>
          </p:cNvSpPr>
          <p:nvPr/>
        </p:nvSpPr>
        <p:spPr>
          <a:xfrm>
            <a:off x="0" y="345149"/>
            <a:ext cx="9845190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Formulário – Definição – Data Driven (Reativo)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A27B45-CF51-45BE-92C8-2BF0EAC9617F}"/>
              </a:ext>
            </a:extLst>
          </p:cNvPr>
          <p:cNvSpPr/>
          <p:nvPr/>
        </p:nvSpPr>
        <p:spPr>
          <a:xfrm>
            <a:off x="802707" y="5486821"/>
            <a:ext cx="50083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Todo tipo de validação é feita chamando uma função no typescript do componente.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22952A-CBFC-447C-A57D-9D3B2401DECD}"/>
              </a:ext>
            </a:extLst>
          </p:cNvPr>
          <p:cNvSpPr/>
          <p:nvPr/>
        </p:nvSpPr>
        <p:spPr>
          <a:xfrm>
            <a:off x="888459" y="4318815"/>
            <a:ext cx="3604400" cy="101957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Validações são feitas </a:t>
            </a:r>
          </a:p>
          <a:p>
            <a:pPr algn="ctr"/>
            <a:r>
              <a:rPr lang="pt-BR" dirty="0">
                <a:solidFill>
                  <a:schemeClr val="bg1"/>
                </a:solidFill>
              </a:rPr>
              <a:t>no componente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C90834-3212-415C-B951-86B4D6E52F5F}"/>
              </a:ext>
            </a:extLst>
          </p:cNvPr>
          <p:cNvSpPr/>
          <p:nvPr/>
        </p:nvSpPr>
        <p:spPr>
          <a:xfrm>
            <a:off x="983161" y="1639395"/>
            <a:ext cx="3604400" cy="101957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Formulários criados e configurado no componente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436927-BCA7-4EB1-AEAA-28EA2030B40E}"/>
              </a:ext>
            </a:extLst>
          </p:cNvPr>
          <p:cNvSpPr/>
          <p:nvPr/>
        </p:nvSpPr>
        <p:spPr>
          <a:xfrm>
            <a:off x="6222860" y="1639394"/>
            <a:ext cx="3604400" cy="101957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Valores do form não é obrigatório submeter com ngSubmit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747913-9666-4A33-86B9-A80C3629E7AA}"/>
              </a:ext>
            </a:extLst>
          </p:cNvPr>
          <p:cNvSpPr/>
          <p:nvPr/>
        </p:nvSpPr>
        <p:spPr>
          <a:xfrm>
            <a:off x="6222860" y="2742568"/>
            <a:ext cx="4876549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Pode ser um evento no clique de um botão no formulário para submeter.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961984-B8EF-4DE4-B4E3-879E5D5640DE}"/>
              </a:ext>
            </a:extLst>
          </p:cNvPr>
          <p:cNvSpPr/>
          <p:nvPr/>
        </p:nvSpPr>
        <p:spPr>
          <a:xfrm>
            <a:off x="888459" y="2742568"/>
            <a:ext cx="448539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Fica apenas a estrutura básica no HTML. Exemplo: campos de input, select e etc.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C4B05F8-6E0B-4820-BB6D-616836E48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374" y="252914"/>
            <a:ext cx="480079" cy="4800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986493D-6422-4A95-9B5B-11677E22FD69}"/>
              </a:ext>
            </a:extLst>
          </p:cNvPr>
          <p:cNvSpPr txBox="1"/>
          <p:nvPr/>
        </p:nvSpPr>
        <p:spPr>
          <a:xfrm>
            <a:off x="10326629" y="232120"/>
            <a:ext cx="4700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2"/>
                </a:solidFill>
              </a:rPr>
              <a:t>60</a:t>
            </a:r>
          </a:p>
          <a:p>
            <a:pPr algn="ctr"/>
            <a:r>
              <a:rPr lang="pt-BR" sz="1000" dirty="0">
                <a:solidFill>
                  <a:schemeClr val="accent2"/>
                </a:solidFill>
              </a:rPr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2555814356"/>
      </p:ext>
    </p:extLst>
  </p:cSld>
  <p:clrMapOvr>
    <a:masterClrMapping/>
  </p:clrMapOvr>
  <p:transition>
    <p:fade/>
  </p:transition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0A56314-EC7B-494A-8652-3B7302AB1D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69FC0E09-6BA6-4456-8CEB-A2F9D94D91F0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Formulário – Data Driven (Reativo)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7F51F4-7C4A-4DEA-856E-A551A48DCFB8}"/>
              </a:ext>
            </a:extLst>
          </p:cNvPr>
          <p:cNvSpPr/>
          <p:nvPr/>
        </p:nvSpPr>
        <p:spPr>
          <a:xfrm>
            <a:off x="888459" y="1196753"/>
            <a:ext cx="100065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Vamos começar criando o componente para o formulario Data Driven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</a:rPr>
              <a:t>    </a:t>
            </a:r>
            <a:r>
              <a:rPr lang="pt-BR" sz="2000" b="1" dirty="0">
                <a:solidFill>
                  <a:schemeClr val="bg1"/>
                </a:solidFill>
              </a:rPr>
              <a:t>ng g c form-data-driven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Agora vamos alterar o HTML do componente </a:t>
            </a:r>
            <a:r>
              <a:rPr lang="pt-BR" sz="2000" b="1" dirty="0">
                <a:solidFill>
                  <a:schemeClr val="bg1"/>
                </a:solidFill>
              </a:rPr>
              <a:t>app.component.html </a:t>
            </a:r>
            <a:r>
              <a:rPr lang="pt-BR" sz="2000" dirty="0">
                <a:solidFill>
                  <a:schemeClr val="bg1"/>
                </a:solidFill>
              </a:rPr>
              <a:t>colocando o seletor do novo componente criado. E também comentado o seletor do componente do template driven.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64EA01-A32F-4732-B99A-F570E2BAB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545" y="4059075"/>
            <a:ext cx="6655677" cy="105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57851"/>
      </p:ext>
    </p:extLst>
  </p:cSld>
  <p:clrMapOvr>
    <a:masterClrMapping/>
  </p:clrMapOvr>
  <p:transition>
    <p:fade/>
  </p:transition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754704-3315-41D9-AD61-BCA205303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916" y="2888483"/>
            <a:ext cx="5629275" cy="3848100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0A56314-EC7B-494A-8652-3B7302AB1D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69FC0E09-6BA6-4456-8CEB-A2F9D94D91F0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Formulário – Data Driven (Reativo)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7F51F4-7C4A-4DEA-856E-A551A48DCFB8}"/>
              </a:ext>
            </a:extLst>
          </p:cNvPr>
          <p:cNvSpPr/>
          <p:nvPr/>
        </p:nvSpPr>
        <p:spPr>
          <a:xfrm>
            <a:off x="888459" y="1196753"/>
            <a:ext cx="100065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Para tratamento de formulário reativo deve ser incluido no </a:t>
            </a:r>
            <a:r>
              <a:rPr lang="pt-BR" sz="2000" b="1" dirty="0">
                <a:solidFill>
                  <a:schemeClr val="bg1"/>
                </a:solidFill>
              </a:rPr>
              <a:t>app.module.ts</a:t>
            </a:r>
            <a:r>
              <a:rPr lang="pt-BR" sz="2000" dirty="0">
                <a:solidFill>
                  <a:schemeClr val="bg1"/>
                </a:solidFill>
              </a:rPr>
              <a:t> o </a:t>
            </a:r>
            <a:r>
              <a:rPr lang="pt-BR" sz="2000" b="1" dirty="0">
                <a:solidFill>
                  <a:schemeClr val="bg1"/>
                </a:solidFill>
              </a:rPr>
              <a:t>ReactiveFormsModule</a:t>
            </a:r>
            <a:r>
              <a:rPr lang="pt-BR" sz="2000" dirty="0">
                <a:solidFill>
                  <a:schemeClr val="bg1"/>
                </a:solidFill>
              </a:rPr>
              <a:t>,  que contém as diretivas de tratamento desse tipo de  Formulário.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354C6E2-4757-4615-8A12-6EEBB6AD3836}"/>
              </a:ext>
            </a:extLst>
          </p:cNvPr>
          <p:cNvSpPr/>
          <p:nvPr/>
        </p:nvSpPr>
        <p:spPr>
          <a:xfrm>
            <a:off x="2733999" y="3537679"/>
            <a:ext cx="773723" cy="295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02D21CE-1FDE-466E-8C1F-2DE61622541E}"/>
              </a:ext>
            </a:extLst>
          </p:cNvPr>
          <p:cNvSpPr/>
          <p:nvPr/>
        </p:nvSpPr>
        <p:spPr>
          <a:xfrm>
            <a:off x="2656213" y="5531730"/>
            <a:ext cx="773723" cy="295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851767"/>
      </p:ext>
    </p:extLst>
  </p:cSld>
  <p:clrMapOvr>
    <a:masterClrMapping/>
  </p:clrMapOvr>
  <p:transition>
    <p:fade/>
  </p:transition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158462-CC72-40B8-A32D-C17E4EAC3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502" y="1582555"/>
            <a:ext cx="4886325" cy="4876800"/>
          </a:xfrm>
          <a:prstGeom prst="rect">
            <a:avLst/>
          </a:prstGeom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A464DDB-BF57-498A-A6FD-39086338F300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046727F7-EEC9-470F-BF26-CECDF6FCD139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Formulário – Data Driven (Reativo)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9C8BD3-B25F-46EE-B87F-6C6C03A76F30}"/>
              </a:ext>
            </a:extLst>
          </p:cNvPr>
          <p:cNvSpPr/>
          <p:nvPr/>
        </p:nvSpPr>
        <p:spPr>
          <a:xfrm>
            <a:off x="888459" y="1090730"/>
            <a:ext cx="1000652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Agora vamos no componente </a:t>
            </a:r>
            <a:r>
              <a:rPr lang="pt-BR" sz="2000" b="1" dirty="0">
                <a:solidFill>
                  <a:schemeClr val="bg1"/>
                </a:solidFill>
              </a:rPr>
              <a:t>form-data-driven.component.ts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A309AF-09F0-4901-8DCB-5EC657D4AA14}"/>
              </a:ext>
            </a:extLst>
          </p:cNvPr>
          <p:cNvSpPr/>
          <p:nvPr/>
        </p:nvSpPr>
        <p:spPr>
          <a:xfrm>
            <a:off x="1092408" y="1877390"/>
            <a:ext cx="43530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Criar variável </a:t>
            </a:r>
            <a:r>
              <a:rPr lang="pt-BR" b="1" dirty="0">
                <a:solidFill>
                  <a:schemeClr val="bg1"/>
                </a:solidFill>
              </a:rPr>
              <a:t>Formulário</a:t>
            </a:r>
            <a:r>
              <a:rPr lang="pt-BR" dirty="0">
                <a:solidFill>
                  <a:schemeClr val="bg1"/>
                </a:solidFill>
              </a:rPr>
              <a:t> do tipo </a:t>
            </a:r>
            <a:r>
              <a:rPr lang="pt-BR" b="1" dirty="0">
                <a:solidFill>
                  <a:schemeClr val="bg1"/>
                </a:solidFill>
              </a:rPr>
              <a:t>FormGroup</a:t>
            </a:r>
            <a:r>
              <a:rPr lang="pt-BR" dirty="0">
                <a:solidFill>
                  <a:schemeClr val="bg1"/>
                </a:solidFill>
              </a:rPr>
              <a:t> (essa variável vai representar nosso formulário);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Excluir a variável usuario;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9B8A36-9DD6-41BC-85A3-32616BB12225}"/>
              </a:ext>
            </a:extLst>
          </p:cNvPr>
          <p:cNvSpPr/>
          <p:nvPr/>
        </p:nvSpPr>
        <p:spPr>
          <a:xfrm>
            <a:off x="1120753" y="3334032"/>
            <a:ext cx="43530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No constructor injetar a variável do tipo </a:t>
            </a:r>
            <a:r>
              <a:rPr lang="pt-BR" b="1" dirty="0">
                <a:solidFill>
                  <a:schemeClr val="bg1"/>
                </a:solidFill>
              </a:rPr>
              <a:t>FormBuilder;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F3F949-4AA8-4386-B8AA-C50D791D5D98}"/>
              </a:ext>
            </a:extLst>
          </p:cNvPr>
          <p:cNvSpPr/>
          <p:nvPr/>
        </p:nvSpPr>
        <p:spPr>
          <a:xfrm>
            <a:off x="1120754" y="5129813"/>
            <a:ext cx="43530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</a:rPr>
              <a:t>ngOnInit</a:t>
            </a:r>
            <a:r>
              <a:rPr lang="pt-BR" dirty="0">
                <a:solidFill>
                  <a:schemeClr val="bg1"/>
                </a:solidFill>
              </a:rPr>
              <a:t> para criar os campos associados ao formulário (usando a variável formulário).</a:t>
            </a:r>
            <a:endParaRPr lang="pt-BR" b="1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57BCF7B-5227-4A1F-AA8A-94E6941791F6}"/>
              </a:ext>
            </a:extLst>
          </p:cNvPr>
          <p:cNvCxnSpPr>
            <a:cxnSpLocks/>
          </p:cNvCxnSpPr>
          <p:nvPr/>
        </p:nvCxnSpPr>
        <p:spPr>
          <a:xfrm>
            <a:off x="4037428" y="2893490"/>
            <a:ext cx="3151163" cy="867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DED770-460B-4692-8930-B0EB23672AC4}"/>
              </a:ext>
            </a:extLst>
          </p:cNvPr>
          <p:cNvCxnSpPr>
            <a:cxnSpLocks/>
          </p:cNvCxnSpPr>
          <p:nvPr/>
        </p:nvCxnSpPr>
        <p:spPr>
          <a:xfrm>
            <a:off x="3456428" y="3797324"/>
            <a:ext cx="3732163" cy="358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E11ABC-C8AB-4C39-A9DC-FC27F6A4F72C}"/>
              </a:ext>
            </a:extLst>
          </p:cNvPr>
          <p:cNvCxnSpPr>
            <a:cxnSpLocks/>
          </p:cNvCxnSpPr>
          <p:nvPr/>
        </p:nvCxnSpPr>
        <p:spPr>
          <a:xfrm flipV="1">
            <a:off x="2982062" y="5064805"/>
            <a:ext cx="4206529" cy="168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90E999A-EA69-498C-9D21-A4B50AA51416}"/>
              </a:ext>
            </a:extLst>
          </p:cNvPr>
          <p:cNvSpPr/>
          <p:nvPr/>
        </p:nvSpPr>
        <p:spPr>
          <a:xfrm>
            <a:off x="1092408" y="4231922"/>
            <a:ext cx="43530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No </a:t>
            </a:r>
            <a:r>
              <a:rPr lang="pt-BR" b="1" dirty="0">
                <a:solidFill>
                  <a:schemeClr val="bg1"/>
                </a:solidFill>
              </a:rPr>
              <a:t>onSubmit</a:t>
            </a:r>
            <a:r>
              <a:rPr lang="pt-BR" dirty="0">
                <a:solidFill>
                  <a:schemeClr val="bg1"/>
                </a:solidFill>
              </a:rPr>
              <a:t> vamos retirar o parâmetro </a:t>
            </a:r>
            <a:r>
              <a:rPr lang="pt-BR" b="1" dirty="0">
                <a:solidFill>
                  <a:schemeClr val="bg1"/>
                </a:solidFill>
              </a:rPr>
              <a:t>Form;</a:t>
            </a:r>
            <a:r>
              <a:rPr lang="pt-BR" dirty="0">
                <a:solidFill>
                  <a:schemeClr val="bg1"/>
                </a:solidFill>
              </a:rPr>
              <a:t> </a:t>
            </a:r>
            <a:endParaRPr lang="pt-BR" b="1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C43235-3A79-4273-8638-F3B5B43FABCF}"/>
              </a:ext>
            </a:extLst>
          </p:cNvPr>
          <p:cNvCxnSpPr>
            <a:cxnSpLocks/>
          </p:cNvCxnSpPr>
          <p:nvPr/>
        </p:nvCxnSpPr>
        <p:spPr>
          <a:xfrm flipV="1">
            <a:off x="3425649" y="4519193"/>
            <a:ext cx="3762942" cy="181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31509"/>
      </p:ext>
    </p:extLst>
  </p:cSld>
  <p:clrMapOvr>
    <a:masterClrMapping/>
  </p:clrMapOvr>
  <p:transition>
    <p:fade/>
  </p:transition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6DEF1B-289A-4733-9B55-BD99362EA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655" y="1723200"/>
            <a:ext cx="6762750" cy="4686300"/>
          </a:xfrm>
          <a:prstGeom prst="rect">
            <a:avLst/>
          </a:prstGeom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F233183-7175-4AF7-8293-EAA186562D22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Formulário – Data Driven (Reativo)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0DFB46-6206-4315-ADBB-AB9CBDCCD823}"/>
              </a:ext>
            </a:extLst>
          </p:cNvPr>
          <p:cNvSpPr/>
          <p:nvPr/>
        </p:nvSpPr>
        <p:spPr>
          <a:xfrm>
            <a:off x="278383" y="1037625"/>
            <a:ext cx="11200652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Agora vamos copiar o HTML que foi criado no Template Driven e realizar as alterações.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F8F9FE-EB6E-4D6D-B57A-EED63E4CEA60}"/>
              </a:ext>
            </a:extLst>
          </p:cNvPr>
          <p:cNvSpPr/>
          <p:nvPr/>
        </p:nvSpPr>
        <p:spPr>
          <a:xfrm>
            <a:off x="132804" y="1439263"/>
            <a:ext cx="517071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bg1"/>
                </a:solidFill>
              </a:rPr>
              <a:t>Form</a:t>
            </a:r>
            <a:r>
              <a:rPr lang="pt-BR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retirar a declaração da variável #f='ngForm’;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Colocar a diretiva </a:t>
            </a:r>
            <a:r>
              <a:rPr lang="pt-BR" b="1" dirty="0">
                <a:solidFill>
                  <a:schemeClr val="bg1"/>
                </a:solidFill>
              </a:rPr>
              <a:t>formGroup;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No </a:t>
            </a:r>
            <a:r>
              <a:rPr lang="pt-BR" b="1" dirty="0">
                <a:solidFill>
                  <a:schemeClr val="bg1"/>
                </a:solidFill>
              </a:rPr>
              <a:t>submit</a:t>
            </a:r>
            <a:r>
              <a:rPr lang="pt-BR" dirty="0">
                <a:solidFill>
                  <a:schemeClr val="bg1"/>
                </a:solidFill>
              </a:rPr>
              <a:t> retira o parametro f.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22E5F4-4904-4AFF-87EA-CA04ED0A7CAF}"/>
              </a:ext>
            </a:extLst>
          </p:cNvPr>
          <p:cNvSpPr/>
          <p:nvPr/>
        </p:nvSpPr>
        <p:spPr>
          <a:xfrm>
            <a:off x="132804" y="3260015"/>
            <a:ext cx="4901011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bg1"/>
                </a:solidFill>
              </a:rPr>
              <a:t>Inputs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remover validações(required), ngModel,  e a declaracao da variavel;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formControlName para associar o html ao campo no componente.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E3362F-3739-431F-B964-41F0E5776DB2}"/>
              </a:ext>
            </a:extLst>
          </p:cNvPr>
          <p:cNvSpPr/>
          <p:nvPr/>
        </p:nvSpPr>
        <p:spPr>
          <a:xfrm>
            <a:off x="132805" y="5325682"/>
            <a:ext cx="36999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bg1"/>
                </a:solidFill>
              </a:rPr>
              <a:t>Validações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Deixar vazio o NgIf.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BC2295-5C7F-4BC6-9E74-1CF8E975FB45}"/>
              </a:ext>
            </a:extLst>
          </p:cNvPr>
          <p:cNvCxnSpPr>
            <a:cxnSpLocks/>
          </p:cNvCxnSpPr>
          <p:nvPr/>
        </p:nvCxnSpPr>
        <p:spPr>
          <a:xfrm>
            <a:off x="888459" y="1736452"/>
            <a:ext cx="4724550" cy="393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77CFA9-1071-4E54-A10C-1AF1826F8E77}"/>
              </a:ext>
            </a:extLst>
          </p:cNvPr>
          <p:cNvCxnSpPr/>
          <p:nvPr/>
        </p:nvCxnSpPr>
        <p:spPr>
          <a:xfrm flipV="1">
            <a:off x="962798" y="2833519"/>
            <a:ext cx="4959700" cy="692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69D3DCF-4235-429D-AC22-32009A9CE247}"/>
              </a:ext>
            </a:extLst>
          </p:cNvPr>
          <p:cNvCxnSpPr/>
          <p:nvPr/>
        </p:nvCxnSpPr>
        <p:spPr>
          <a:xfrm flipV="1">
            <a:off x="1392702" y="4999944"/>
            <a:ext cx="4389120" cy="647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16267-BE6B-44F7-AB5E-B17C74025B4F}"/>
              </a:ext>
            </a:extLst>
          </p:cNvPr>
          <p:cNvCxnSpPr>
            <a:cxnSpLocks/>
          </p:cNvCxnSpPr>
          <p:nvPr/>
        </p:nvCxnSpPr>
        <p:spPr>
          <a:xfrm flipV="1">
            <a:off x="4839286" y="3396228"/>
            <a:ext cx="942536" cy="1730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83E8B4-12E7-4935-9DEF-9DA101EA7F2D}"/>
              </a:ext>
            </a:extLst>
          </p:cNvPr>
          <p:cNvCxnSpPr/>
          <p:nvPr/>
        </p:nvCxnSpPr>
        <p:spPr>
          <a:xfrm>
            <a:off x="962798" y="3525744"/>
            <a:ext cx="4959700" cy="96674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441576"/>
      </p:ext>
    </p:extLst>
  </p:cSld>
  <p:clrMapOvr>
    <a:masterClrMapping/>
  </p:clrMapOvr>
  <p:transition>
    <p:fade/>
  </p:transition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11BFDC-04D0-4575-AC11-ED8A0FE92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882" y="944559"/>
            <a:ext cx="6819900" cy="6057900"/>
          </a:xfrm>
          <a:prstGeom prst="rect">
            <a:avLst/>
          </a:prstGeom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D6DEDB7B-FFAB-4BE3-9F7C-752B985409BE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F7B402B0-1E85-481E-AA82-FE0168552C80}"/>
              </a:ext>
            </a:extLst>
          </p:cNvPr>
          <p:cNvSpPr txBox="1">
            <a:spLocks/>
          </p:cNvSpPr>
          <p:nvPr/>
        </p:nvSpPr>
        <p:spPr>
          <a:xfrm>
            <a:off x="962798" y="50574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Formulário – Data Driven (Reativo) - Validações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E04B5A-F2FF-4B9E-94C0-D5400C2C012C}"/>
              </a:ext>
            </a:extLst>
          </p:cNvPr>
          <p:cNvSpPr/>
          <p:nvPr/>
        </p:nvSpPr>
        <p:spPr>
          <a:xfrm>
            <a:off x="342463" y="1104605"/>
            <a:ext cx="461641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Vamos começar pelo componente.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C5CFF5-BD89-4B76-AE7B-567784DC09DF}"/>
              </a:ext>
            </a:extLst>
          </p:cNvPr>
          <p:cNvSpPr/>
          <p:nvPr/>
        </p:nvSpPr>
        <p:spPr>
          <a:xfrm>
            <a:off x="359628" y="1996061"/>
            <a:ext cx="4099829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bg1"/>
                </a:solidFill>
              </a:rPr>
              <a:t>Validators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 validação é feita no </a:t>
            </a:r>
            <a:r>
              <a:rPr lang="pt-BR" b="1" dirty="0">
                <a:solidFill>
                  <a:schemeClr val="bg1"/>
                </a:solidFill>
              </a:rPr>
              <a:t>formBuilder</a:t>
            </a:r>
            <a:r>
              <a:rPr lang="pt-BR" dirty="0">
                <a:solidFill>
                  <a:schemeClr val="bg1"/>
                </a:solidFill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Colocando as validações Required e email.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956F656-524C-4CB8-BA52-299DF90EAE8C}"/>
              </a:ext>
            </a:extLst>
          </p:cNvPr>
          <p:cNvCxnSpPr>
            <a:cxnSpLocks/>
          </p:cNvCxnSpPr>
          <p:nvPr/>
        </p:nvCxnSpPr>
        <p:spPr>
          <a:xfrm>
            <a:off x="3981157" y="3354837"/>
            <a:ext cx="2870217" cy="1336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20F6E79-38FB-4535-AF0E-56A707DF43E2}"/>
              </a:ext>
            </a:extLst>
          </p:cNvPr>
          <p:cNvSpPr/>
          <p:nvPr/>
        </p:nvSpPr>
        <p:spPr>
          <a:xfrm>
            <a:off x="359628" y="3733008"/>
            <a:ext cx="4099829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pt-BR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Criar função </a:t>
            </a:r>
            <a:r>
              <a:rPr lang="pt-BR" b="1" dirty="0">
                <a:solidFill>
                  <a:schemeClr val="bg1"/>
                </a:solidFill>
              </a:rPr>
              <a:t>verificaValidTouched</a:t>
            </a:r>
            <a:r>
              <a:rPr lang="pt-BR" dirty="0">
                <a:solidFill>
                  <a:schemeClr val="bg1"/>
                </a:solidFill>
              </a:rPr>
              <a:t> para verificar se campo está inválido e teve foco. Para ser utilizado pelo </a:t>
            </a:r>
            <a:r>
              <a:rPr lang="pt-BR" b="1" dirty="0">
                <a:solidFill>
                  <a:schemeClr val="bg1"/>
                </a:solidFill>
              </a:rPr>
              <a:t>ngIF</a:t>
            </a:r>
            <a:r>
              <a:rPr lang="pt-BR" dirty="0">
                <a:solidFill>
                  <a:schemeClr val="bg1"/>
                </a:solidFill>
              </a:rPr>
              <a:t> do HTML.</a:t>
            </a:r>
            <a:endParaRPr lang="pt-BR" sz="2000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AE0864-B822-4C15-BC06-C6A9A2E12FF3}"/>
              </a:ext>
            </a:extLst>
          </p:cNvPr>
          <p:cNvCxnSpPr>
            <a:cxnSpLocks/>
          </p:cNvCxnSpPr>
          <p:nvPr/>
        </p:nvCxnSpPr>
        <p:spPr>
          <a:xfrm>
            <a:off x="4269003" y="4533098"/>
            <a:ext cx="1310162" cy="1178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689453"/>
      </p:ext>
    </p:extLst>
  </p:cSld>
  <p:clrMapOvr>
    <a:masterClrMapping/>
  </p:clrMapOvr>
  <p:transition>
    <p:fade/>
  </p:transition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3A0BC8-BB61-4564-A08C-DCEE6417C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418" y="1622311"/>
            <a:ext cx="6829425" cy="4600575"/>
          </a:xfrm>
          <a:prstGeom prst="rect">
            <a:avLst/>
          </a:prstGeom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A085327B-ECEE-44B1-9F42-D9BBE884D54E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6E0360F-908D-4828-A131-BD9F29D312C0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Formulário – Data Driven (Reativo) - Validações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A370CA-42E8-48AE-A709-F262CDB90FE1}"/>
              </a:ext>
            </a:extLst>
          </p:cNvPr>
          <p:cNvSpPr/>
          <p:nvPr/>
        </p:nvSpPr>
        <p:spPr>
          <a:xfrm>
            <a:off x="516114" y="1209983"/>
            <a:ext cx="1000652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Vamos alterar o HTML.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1B6F7B-1555-4B02-80A2-605A0C3C98F0}"/>
              </a:ext>
            </a:extLst>
          </p:cNvPr>
          <p:cNvSpPr/>
          <p:nvPr/>
        </p:nvSpPr>
        <p:spPr>
          <a:xfrm>
            <a:off x="888459" y="2635707"/>
            <a:ext cx="3266967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bg1"/>
                </a:solidFill>
              </a:rPr>
              <a:t>Input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Chamar a função </a:t>
            </a:r>
            <a:r>
              <a:rPr lang="pt-BR" b="1" dirty="0">
                <a:solidFill>
                  <a:schemeClr val="bg1"/>
                </a:solidFill>
              </a:rPr>
              <a:t>verificaValidTouched</a:t>
            </a:r>
            <a:r>
              <a:rPr lang="pt-BR" dirty="0">
                <a:solidFill>
                  <a:schemeClr val="bg1"/>
                </a:solidFill>
              </a:rPr>
              <a:t> e passar o nome do campo a ser validado.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E6943B-E7DA-4F37-8F89-9373ACB15C59}"/>
              </a:ext>
            </a:extLst>
          </p:cNvPr>
          <p:cNvCxnSpPr>
            <a:cxnSpLocks/>
          </p:cNvCxnSpPr>
          <p:nvPr/>
        </p:nvCxnSpPr>
        <p:spPr>
          <a:xfrm flipV="1">
            <a:off x="3713871" y="3291841"/>
            <a:ext cx="2028845" cy="428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CB7038-586C-4D8B-96D6-947DF6A60C99}"/>
              </a:ext>
            </a:extLst>
          </p:cNvPr>
          <p:cNvCxnSpPr/>
          <p:nvPr/>
        </p:nvCxnSpPr>
        <p:spPr>
          <a:xfrm>
            <a:off x="3713871" y="3720619"/>
            <a:ext cx="2028845" cy="1084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619410"/>
      </p:ext>
    </p:extLst>
  </p:cSld>
  <p:clrMapOvr>
    <a:masterClrMapping/>
  </p:clrMapOvr>
  <p:transition>
    <p:fade/>
  </p:transition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A608B0A8-BBEB-4DA8-A05A-AF2A7EF77B17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B6DB3A-FB0B-4D4C-8D63-3734EB1F5867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Formulário – Data Driven (Reativo)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9E25C7-D6FC-4098-8E05-DE2B22AB3219}"/>
              </a:ext>
            </a:extLst>
          </p:cNvPr>
          <p:cNvSpPr/>
          <p:nvPr/>
        </p:nvSpPr>
        <p:spPr>
          <a:xfrm>
            <a:off x="962798" y="1277887"/>
            <a:ext cx="1000652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Vamos testar o formulário.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Ao realizar o foco em cada um dos campos e não preencher ou o email está inválido. Será exibido mensagem da obrigatóriedade.</a:t>
            </a:r>
          </a:p>
          <a:p>
            <a:pPr>
              <a:lnSpc>
                <a:spcPct val="150000"/>
              </a:lnSpc>
            </a:pPr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0FF291-6F5A-4A76-99F6-5F5CA92A5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353" y="2774892"/>
            <a:ext cx="351472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2650"/>
      </p:ext>
    </p:extLst>
  </p:cSld>
  <p:clrMapOvr>
    <a:masterClrMapping/>
  </p:clrMapOvr>
  <p:transition>
    <p:fade/>
  </p:transition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0584C96-7197-4BEC-ADA8-61F91D2806A7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4B853E3-74A4-4D12-96FD-45BA55FF8140}"/>
              </a:ext>
            </a:extLst>
          </p:cNvPr>
          <p:cNvSpPr txBox="1">
            <a:spLocks/>
          </p:cNvSpPr>
          <p:nvPr/>
        </p:nvSpPr>
        <p:spPr>
          <a:xfrm>
            <a:off x="463234" y="443131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formulário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19D420-E2DB-4F49-BAA3-8A8E8F50D027}"/>
              </a:ext>
            </a:extLst>
          </p:cNvPr>
          <p:cNvSpPr/>
          <p:nvPr/>
        </p:nvSpPr>
        <p:spPr>
          <a:xfrm>
            <a:off x="3730996" y="1853145"/>
            <a:ext cx="52142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Quais as dúvidas?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Formulário Template Driven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Formulário Data Driven</a:t>
            </a:r>
          </a:p>
        </p:txBody>
      </p:sp>
    </p:spTree>
    <p:extLst>
      <p:ext uri="{BB962C8B-B14F-4D97-AF65-F5344CB8AC3E}">
        <p14:creationId xmlns:p14="http://schemas.microsoft.com/office/powerpoint/2010/main" val="20044001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itle 1">
            <a:extLst>
              <a:ext uri="{FF2B5EF4-FFF2-40B4-BE49-F238E27FC236}">
                <a16:creationId xmlns:a16="http://schemas.microsoft.com/office/drawing/2014/main" id="{7D568F1B-3560-4A70-9AF1-DCDB48DCCA2A}"/>
              </a:ext>
            </a:extLst>
          </p:cNvPr>
          <p:cNvSpPr txBox="1">
            <a:spLocks/>
          </p:cNvSpPr>
          <p:nvPr/>
        </p:nvSpPr>
        <p:spPr>
          <a:xfrm>
            <a:off x="41599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O que </a:t>
            </a: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são</a:t>
            </a: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as SPA(s)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1EA37C6-30CC-42F5-8AAC-69EB34FC5E1C}"/>
              </a:ext>
            </a:extLst>
          </p:cNvPr>
          <p:cNvSpPr/>
          <p:nvPr/>
        </p:nvSpPr>
        <p:spPr>
          <a:xfrm>
            <a:off x="415992" y="1440504"/>
            <a:ext cx="11054194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pt-BR" sz="1600" dirty="0">
                <a:solidFill>
                  <a:schemeClr val="bg1"/>
                </a:solidFill>
                <a:latin typeface="helvetica" panose="020B0604020202020204" pitchFamily="34" charset="0"/>
              </a:rPr>
              <a:t>Com mais e mais profissionais estudando e usando </a:t>
            </a:r>
            <a:r>
              <a:rPr lang="pt-BR" sz="1600" dirty="0" err="1">
                <a:solidFill>
                  <a:schemeClr val="bg1"/>
                </a:solidFill>
                <a:latin typeface="helvetica" panose="020B0604020202020204" pitchFamily="34" charset="0"/>
              </a:rPr>
              <a:t>JavaScript</a:t>
            </a:r>
            <a:r>
              <a:rPr lang="pt-BR" sz="1600" dirty="0">
                <a:solidFill>
                  <a:schemeClr val="bg1"/>
                </a:solidFill>
                <a:latin typeface="helvetica" panose="020B0604020202020204" pitchFamily="34" charset="0"/>
              </a:rPr>
              <a:t>, grandes empresas como Google, Yahoo!, Apple e Microsoft passaram a desenvolver padrões e técnicas para incrementar a performance de seus scripts, separar e isolar porções de código e fazer uso de orientação à objeto mais avançada na linguagem. Uma das consequências dos estudos e experimentos realizados foram aplicações inteiramente contidas no browser que não precisam fazer requisições de novas páginas no servidor. As melhores práticas aprendidas foram transformadas no conceito de Single Page </a:t>
            </a:r>
            <a:r>
              <a:rPr lang="pt-BR" sz="1600" dirty="0" err="1">
                <a:solidFill>
                  <a:schemeClr val="bg1"/>
                </a:solidFill>
                <a:latin typeface="helvetica" panose="020B0604020202020204" pitchFamily="34" charset="0"/>
              </a:rPr>
              <a:t>Applications</a:t>
            </a:r>
            <a:r>
              <a:rPr lang="pt-BR" sz="1600" dirty="0">
                <a:solidFill>
                  <a:schemeClr val="bg1"/>
                </a:solidFill>
                <a:latin typeface="helvetica" panose="020B0604020202020204" pitchFamily="34" charset="0"/>
              </a:rPr>
              <a:t>, ou </a:t>
            </a:r>
            <a:r>
              <a:rPr lang="pt-BR" sz="1600" dirty="0" err="1">
                <a:solidFill>
                  <a:schemeClr val="bg1"/>
                </a:solidFill>
                <a:latin typeface="helvetica" panose="020B0604020202020204" pitchFamily="34" charset="0"/>
              </a:rPr>
              <a:t>SPAs</a:t>
            </a:r>
            <a:r>
              <a:rPr lang="pt-BR" sz="1600" dirty="0">
                <a:solidFill>
                  <a:schemeClr val="bg1"/>
                </a:solidFill>
                <a:latin typeface="helvetica" panose="020B0604020202020204" pitchFamily="34" charset="0"/>
              </a:rPr>
              <a:t> .</a:t>
            </a:r>
          </a:p>
          <a:p>
            <a:pPr fontAlgn="base"/>
            <a:r>
              <a:rPr lang="pt-BR" sz="1600" dirty="0">
                <a:solidFill>
                  <a:schemeClr val="bg1"/>
                </a:solidFill>
                <a:latin typeface="helvetica" panose="020B0604020202020204" pitchFamily="34" charset="0"/>
              </a:rPr>
              <a:t>As </a:t>
            </a:r>
            <a:r>
              <a:rPr lang="pt-BR" sz="1600" dirty="0" err="1">
                <a:solidFill>
                  <a:schemeClr val="bg1"/>
                </a:solidFill>
                <a:latin typeface="helvetica" panose="020B0604020202020204" pitchFamily="34" charset="0"/>
              </a:rPr>
              <a:t>SPAs</a:t>
            </a:r>
            <a:r>
              <a:rPr lang="pt-BR" sz="1600" dirty="0">
                <a:solidFill>
                  <a:schemeClr val="bg1"/>
                </a:solidFill>
                <a:latin typeface="helvetica" panose="020B0604020202020204" pitchFamily="34" charset="0"/>
              </a:rPr>
              <a:t> são aplicações completas, desenvolvidas em </a:t>
            </a:r>
            <a:r>
              <a:rPr lang="pt-BR" sz="1600" dirty="0" err="1">
                <a:solidFill>
                  <a:schemeClr val="bg1"/>
                </a:solidFill>
                <a:latin typeface="helvetica" panose="020B0604020202020204" pitchFamily="34" charset="0"/>
              </a:rPr>
              <a:t>JavaScript</a:t>
            </a:r>
            <a:r>
              <a:rPr lang="pt-BR" sz="1600" dirty="0">
                <a:solidFill>
                  <a:schemeClr val="bg1"/>
                </a:solidFill>
                <a:latin typeface="helvetica" panose="020B0604020202020204" pitchFamily="34" charset="0"/>
              </a:rPr>
              <a:t>, que funcionam quase como se estivessem sendo executadas nativamente no desktop. O Google foi pioneiro nesta tecnologia e o mundo o seguiu. Atualmente, a maior parte das aplicações “web 2.0” usam este modelo: o Gmail, a busca do Google, o Google Drive, Facebook, o Twitter, o </a:t>
            </a:r>
            <a:r>
              <a:rPr lang="pt-BR" sz="1600" dirty="0" err="1">
                <a:solidFill>
                  <a:schemeClr val="bg1"/>
                </a:solidFill>
                <a:latin typeface="helvetica" panose="020B0604020202020204" pitchFamily="34" charset="0"/>
              </a:rPr>
              <a:t>FourSquare</a:t>
            </a:r>
            <a:r>
              <a:rPr lang="pt-BR" sz="1600" dirty="0">
                <a:solidFill>
                  <a:schemeClr val="bg1"/>
                </a:solidFill>
                <a:latin typeface="helvetica" panose="020B0604020202020204" pitchFamily="34" charset="0"/>
              </a:rPr>
              <a:t>, o Instagram, blogs, sites corporativos, dentre outros.</a:t>
            </a:r>
          </a:p>
          <a:p>
            <a:pPr fontAlgn="base"/>
            <a:endParaRPr lang="en-US" sz="1600" b="0" i="0" u="none" strike="noStrike" dirty="0">
              <a:solidFill>
                <a:schemeClr val="bg1"/>
              </a:solidFill>
              <a:effectLst/>
              <a:latin typeface="helvetica" panose="020B0604020202020204" pitchFamily="34" charset="0"/>
            </a:endParaRPr>
          </a:p>
          <a:p>
            <a:pPr fontAlgn="base"/>
            <a:endParaRPr lang="en-US" sz="1600" dirty="0">
              <a:solidFill>
                <a:schemeClr val="bg1"/>
              </a:solidFill>
              <a:latin typeface="helvetica" panose="020B0604020202020204" pitchFamily="34" charset="0"/>
            </a:endParaRPr>
          </a:p>
          <a:p>
            <a:pPr fontAlgn="base"/>
            <a:endParaRPr lang="en-US" sz="1600" b="0" i="0" u="none" strike="noStrike" dirty="0">
              <a:solidFill>
                <a:schemeClr val="bg1"/>
              </a:solidFill>
              <a:effectLst/>
              <a:latin typeface="helvetica" panose="020B0604020202020204" pitchFamily="34" charset="0"/>
            </a:endParaRPr>
          </a:p>
          <a:p>
            <a:pPr fontAlgn="base"/>
            <a:endParaRPr lang="en-US" sz="1600" b="0" i="0" u="none" strike="noStrike" dirty="0">
              <a:solidFill>
                <a:schemeClr val="bg1"/>
              </a:solidFill>
              <a:effectLst/>
              <a:latin typeface="helvetica" panose="020B0604020202020204" pitchFamily="34" charset="0"/>
            </a:endParaRPr>
          </a:p>
          <a:p>
            <a:pPr fontAlgn="base"/>
            <a:endParaRPr lang="en-US" sz="1600" dirty="0">
              <a:solidFill>
                <a:schemeClr val="bg1"/>
              </a:solidFill>
              <a:latin typeface="helvetica" panose="020B0604020202020204" pitchFamily="34" charset="0"/>
            </a:endParaRPr>
          </a:p>
          <a:p>
            <a:pPr fontAlgn="base"/>
            <a:endParaRPr lang="en-US" sz="1600" b="0" i="0" u="none" strike="noStrike" dirty="0">
              <a:solidFill>
                <a:schemeClr val="bg1"/>
              </a:solidFill>
              <a:effectLst/>
              <a:latin typeface="helvetica" panose="020B0604020202020204" pitchFamily="34" charset="0"/>
            </a:endParaRPr>
          </a:p>
          <a:p>
            <a:pPr fontAlgn="base"/>
            <a:endParaRPr lang="en-US" sz="1600" dirty="0">
              <a:solidFill>
                <a:schemeClr val="bg1"/>
              </a:solidFill>
              <a:latin typeface="helvetica" panose="020B0604020202020204" pitchFamily="34" charset="0"/>
            </a:endParaRPr>
          </a:p>
          <a:p>
            <a:pPr fontAlgn="base"/>
            <a:endParaRPr lang="en-US" sz="1600" b="0" i="0" u="none" strike="noStrike" dirty="0">
              <a:solidFill>
                <a:schemeClr val="bg1"/>
              </a:solidFill>
              <a:effectLst/>
              <a:latin typeface="helvetica" panose="020B0604020202020204" pitchFamily="34" charset="0"/>
            </a:endParaRPr>
          </a:p>
          <a:p>
            <a:pPr fontAlgn="base"/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</a:rPr>
              <a:t>Referência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</a:rPr>
              <a:t>: https://imasters.com.br/desenvolvimento/single-page-applications-e-outras-maravilhas-da-web-moderna/</a:t>
            </a:r>
          </a:p>
        </p:txBody>
      </p:sp>
    </p:spTree>
    <p:extLst>
      <p:ext uri="{BB962C8B-B14F-4D97-AF65-F5344CB8AC3E}">
        <p14:creationId xmlns:p14="http://schemas.microsoft.com/office/powerpoint/2010/main" val="949194061"/>
      </p:ext>
    </p:extLst>
  </p:cSld>
  <p:clrMapOvr>
    <a:masterClrMapping/>
  </p:clrMapOvr>
  <p:transition>
    <p:fade/>
  </p:transition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3050695"/>
            <a:ext cx="11474082" cy="756617"/>
          </a:xfrm>
        </p:spPr>
        <p:txBody>
          <a:bodyPr/>
          <a:lstStyle/>
          <a:p>
            <a:r>
              <a:rPr lang="pt-BR" dirty="0" err="1"/>
              <a:t>Pipes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1012542"/>
      </p:ext>
    </p:extLst>
  </p:cSld>
  <p:clrMapOvr>
    <a:masterClrMapping/>
  </p:clrMapOvr>
  <p:transition>
    <p:fade/>
  </p:transition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\\Dloaudata01\dlohq\StudioJobs\Clients\Presentations\Accenture\Ellen C Marks - 15-4605 - Accenture Interactive template design Ph 1\Working Files\Final Images\AI Image Library\Backgrounds\Environment\Central_Layout\photo-1452806723698-a8daf14aa079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4">
            <a:extLst>
              <a:ext uri="{FF2B5EF4-FFF2-40B4-BE49-F238E27FC236}">
                <a16:creationId xmlns:a16="http://schemas.microsoft.com/office/drawing/2014/main" id="{4E5E7A98-9757-4AA8-A5CF-E6C55DC696A5}"/>
              </a:ext>
            </a:extLst>
          </p:cNvPr>
          <p:cNvSpPr txBox="1">
            <a:spLocks/>
          </p:cNvSpPr>
          <p:nvPr/>
        </p:nvSpPr>
        <p:spPr>
          <a:xfrm>
            <a:off x="962798" y="289110"/>
            <a:ext cx="9559836" cy="685476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Agenda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6A52F6-3233-4C6E-AA79-EB85BB05220E}"/>
              </a:ext>
            </a:extLst>
          </p:cNvPr>
          <p:cNvSpPr/>
          <p:nvPr/>
        </p:nvSpPr>
        <p:spPr>
          <a:xfrm>
            <a:off x="888458" y="1263696"/>
            <a:ext cx="10006520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cap="all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Anatomia Avançada – Parte 2</a:t>
            </a:r>
          </a:p>
          <a:p>
            <a:pPr>
              <a:lnSpc>
                <a:spcPct val="150000"/>
              </a:lnSpc>
            </a:pP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A3BC42-3488-4B0F-AA11-231B1DE4A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374" y="2460823"/>
            <a:ext cx="5010689" cy="289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47043"/>
      </p:ext>
    </p:extLst>
  </p:cSld>
  <p:clrMapOvr>
    <a:masterClrMapping/>
  </p:clrMapOvr>
  <p:transition>
    <p:fade/>
  </p:transition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CB65B3F-485E-4426-B3D3-0B4AF624DB50}"/>
              </a:ext>
            </a:extLst>
          </p:cNvPr>
          <p:cNvSpPr txBox="1">
            <a:spLocks/>
          </p:cNvSpPr>
          <p:nvPr/>
        </p:nvSpPr>
        <p:spPr>
          <a:xfrm>
            <a:off x="888459" y="443131"/>
            <a:ext cx="9845190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Pipes - Definição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D41C47-17B4-4D9E-B24D-94EB359A2710}"/>
              </a:ext>
            </a:extLst>
          </p:cNvPr>
          <p:cNvSpPr/>
          <p:nvPr/>
        </p:nvSpPr>
        <p:spPr>
          <a:xfrm>
            <a:off x="888459" y="1278095"/>
            <a:ext cx="100065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Pipe é a maneira elegante de realizarmos transformações no Angular.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É utilizado para transformamos um valor, por exemplo para maiúsculo, e depois mostrar no template. 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F4C03E7-D05C-444B-8CD0-562185D1727B}"/>
              </a:ext>
            </a:extLst>
          </p:cNvPr>
          <p:cNvSpPr/>
          <p:nvPr/>
        </p:nvSpPr>
        <p:spPr>
          <a:xfrm>
            <a:off x="4220308" y="3753510"/>
            <a:ext cx="1983544" cy="1167619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7FD73-F728-41FD-B3B9-0C4D9FB2DF34}"/>
              </a:ext>
            </a:extLst>
          </p:cNvPr>
          <p:cNvSpPr txBox="1"/>
          <p:nvPr/>
        </p:nvSpPr>
        <p:spPr>
          <a:xfrm>
            <a:off x="3062068" y="4214293"/>
            <a:ext cx="180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Texto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F584A9-B948-4380-936D-71C201FE3237}"/>
              </a:ext>
            </a:extLst>
          </p:cNvPr>
          <p:cNvSpPr txBox="1"/>
          <p:nvPr/>
        </p:nvSpPr>
        <p:spPr>
          <a:xfrm>
            <a:off x="4311747" y="3338453"/>
            <a:ext cx="180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Pipe Maiúsculo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3FD778-8C25-48E1-9BCE-96663172FB1D}"/>
              </a:ext>
            </a:extLst>
          </p:cNvPr>
          <p:cNvSpPr txBox="1"/>
          <p:nvPr/>
        </p:nvSpPr>
        <p:spPr>
          <a:xfrm>
            <a:off x="6719667" y="4152653"/>
            <a:ext cx="180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TEXTO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56324"/>
      </p:ext>
    </p:extLst>
  </p:cSld>
  <p:clrMapOvr>
    <a:masterClrMapping/>
  </p:clrMapOvr>
  <p:transition>
    <p:fade/>
  </p:transition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57634AE0-41B3-4104-BE1E-A0FFA840AFE0}"/>
              </a:ext>
            </a:extLst>
          </p:cNvPr>
          <p:cNvSpPr txBox="1">
            <a:spLocks/>
          </p:cNvSpPr>
          <p:nvPr/>
        </p:nvSpPr>
        <p:spPr>
          <a:xfrm>
            <a:off x="888459" y="443131"/>
            <a:ext cx="9845190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Pipes - Definição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9152A0-C6FD-4EF4-8739-BC726C02FDF7}"/>
              </a:ext>
            </a:extLst>
          </p:cNvPr>
          <p:cNvSpPr/>
          <p:nvPr/>
        </p:nvSpPr>
        <p:spPr>
          <a:xfrm>
            <a:off x="888459" y="1278095"/>
            <a:ext cx="100065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Ao consultarmos a documentação do angular (http://angular.io);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E acessarmos a opção DOCS, API e informar no filtro o Type Pipe;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Temos os pipes do angular.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267B105-21C7-49D3-A6BA-CDEBF6CA6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0269" y="2982130"/>
            <a:ext cx="79629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60079"/>
      </p:ext>
    </p:extLst>
  </p:cSld>
  <p:clrMapOvr>
    <a:masterClrMapping/>
  </p:clrMapOvr>
  <p:transition>
    <p:fade/>
  </p:transition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487F671B-947B-44F2-A82D-CEA37CD9188A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6F0090-4474-438B-8EBE-A0E0C602E084}"/>
              </a:ext>
            </a:extLst>
          </p:cNvPr>
          <p:cNvSpPr txBox="1">
            <a:spLocks/>
          </p:cNvSpPr>
          <p:nvPr/>
        </p:nvSpPr>
        <p:spPr>
          <a:xfrm>
            <a:off x="888459" y="443131"/>
            <a:ext cx="9845190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Pipes - utilizando</a:t>
            </a:r>
            <a:endParaRPr lang="en-US" dirty="0"/>
          </a:p>
        </p:txBody>
      </p:sp>
      <p:pic>
        <p:nvPicPr>
          <p:cNvPr id="7" name="Picture 2" descr="Resultado de imagem para angularjs logo">
            <a:extLst>
              <a:ext uri="{FF2B5EF4-FFF2-40B4-BE49-F238E27FC236}">
                <a16:creationId xmlns:a16="http://schemas.microsoft.com/office/drawing/2014/main" id="{515DD811-9393-426D-A543-76F822C65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820" y="222684"/>
            <a:ext cx="2126430" cy="127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2DB4DD2-24E0-4CE0-988A-1B0DD9541732}"/>
              </a:ext>
            </a:extLst>
          </p:cNvPr>
          <p:cNvSpPr/>
          <p:nvPr/>
        </p:nvSpPr>
        <p:spPr>
          <a:xfrm>
            <a:off x="888459" y="1278095"/>
            <a:ext cx="100065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Vamos criar um novo componente.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</a:rPr>
              <a:t>    </a:t>
            </a:r>
            <a:r>
              <a:rPr lang="pt-BR" sz="2000" b="1" dirty="0">
                <a:solidFill>
                  <a:schemeClr val="bg1"/>
                </a:solidFill>
              </a:rPr>
              <a:t>ng g c exemplos-pipe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E no </a:t>
            </a:r>
            <a:r>
              <a:rPr lang="pt-BR" sz="2000" b="1" dirty="0">
                <a:solidFill>
                  <a:schemeClr val="bg1"/>
                </a:solidFill>
              </a:rPr>
              <a:t>app.component.html </a:t>
            </a:r>
            <a:r>
              <a:rPr lang="pt-BR" sz="2000" dirty="0">
                <a:solidFill>
                  <a:schemeClr val="bg1"/>
                </a:solidFill>
              </a:rPr>
              <a:t>vamos colocar o nosso componente criado.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DF3C15-0240-4A89-8861-F1730B735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7796" y="3204795"/>
            <a:ext cx="6342621" cy="11209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8008E1-DFD3-45BB-A541-F3B8C7D742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374" y="252914"/>
            <a:ext cx="480079" cy="4800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222C4B-C88D-4EF2-A625-8F452A87D555}"/>
              </a:ext>
            </a:extLst>
          </p:cNvPr>
          <p:cNvSpPr txBox="1"/>
          <p:nvPr/>
        </p:nvSpPr>
        <p:spPr>
          <a:xfrm>
            <a:off x="10326629" y="232120"/>
            <a:ext cx="4700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2"/>
                </a:solidFill>
              </a:rPr>
              <a:t>20</a:t>
            </a:r>
          </a:p>
          <a:p>
            <a:pPr algn="ctr"/>
            <a:r>
              <a:rPr lang="pt-BR" sz="1000" dirty="0">
                <a:solidFill>
                  <a:schemeClr val="accent2"/>
                </a:solidFill>
              </a:rPr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402587605"/>
      </p:ext>
    </p:extLst>
  </p:cSld>
  <p:clrMapOvr>
    <a:masterClrMapping/>
  </p:clrMapOvr>
  <p:transition>
    <p:fade/>
  </p:transition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7671DB-AC81-491F-9B33-C023A67E9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756" y="2006373"/>
            <a:ext cx="4724400" cy="4410075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F886595D-AAE9-4DB2-9268-F5929A09F0D0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6489BFC0-4272-430D-BE25-196D4626097F}"/>
              </a:ext>
            </a:extLst>
          </p:cNvPr>
          <p:cNvSpPr txBox="1">
            <a:spLocks/>
          </p:cNvSpPr>
          <p:nvPr/>
        </p:nvSpPr>
        <p:spPr>
          <a:xfrm>
            <a:off x="888459" y="443131"/>
            <a:ext cx="9845190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Pipes - utilizando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4DAC69-54BC-4A3E-8EB5-62F11E96DCEF}"/>
              </a:ext>
            </a:extLst>
          </p:cNvPr>
          <p:cNvSpPr/>
          <p:nvPr/>
        </p:nvSpPr>
        <p:spPr>
          <a:xfrm>
            <a:off x="888459" y="990710"/>
            <a:ext cx="100065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Vamos criar um exemplo de uma página com exibição de informações de um livro.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Primeiro vamos editar o componente </a:t>
            </a:r>
            <a:r>
              <a:rPr lang="pt-BR" sz="2000" b="1" dirty="0">
                <a:solidFill>
                  <a:schemeClr val="bg1"/>
                </a:solidFill>
              </a:rPr>
              <a:t>exemplos-pipe.components.ts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25E0DF-6662-41AF-90C0-F8D23B07B4AF}"/>
              </a:ext>
            </a:extLst>
          </p:cNvPr>
          <p:cNvSpPr/>
          <p:nvPr/>
        </p:nvSpPr>
        <p:spPr>
          <a:xfrm>
            <a:off x="888459" y="3231250"/>
            <a:ext cx="3085216" cy="958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Criar um objeto Livro com informações.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19DB320-76A1-46AE-A449-03B01DABB7BD}"/>
              </a:ext>
            </a:extLst>
          </p:cNvPr>
          <p:cNvCxnSpPr/>
          <p:nvPr/>
        </p:nvCxnSpPr>
        <p:spPr>
          <a:xfrm>
            <a:off x="3390314" y="3739081"/>
            <a:ext cx="1012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945625"/>
      </p:ext>
    </p:extLst>
  </p:cSld>
  <p:clrMapOvr>
    <a:masterClrMapping/>
  </p:clrMapOvr>
  <p:transition>
    <p:fade/>
  </p:transition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DD0C826-0DD2-400B-A82E-AEC5B1E18259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032E61D-545F-4AA7-804A-04DD3F327E96}"/>
              </a:ext>
            </a:extLst>
          </p:cNvPr>
          <p:cNvSpPr txBox="1">
            <a:spLocks/>
          </p:cNvSpPr>
          <p:nvPr/>
        </p:nvSpPr>
        <p:spPr>
          <a:xfrm>
            <a:off x="888459" y="443131"/>
            <a:ext cx="9845190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Pipes - utilizando</a:t>
            </a:r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A6E0D4-A977-4398-997B-105140D62C01}"/>
              </a:ext>
            </a:extLst>
          </p:cNvPr>
          <p:cNvSpPr/>
          <p:nvPr/>
        </p:nvSpPr>
        <p:spPr>
          <a:xfrm>
            <a:off x="888459" y="990710"/>
            <a:ext cx="1000652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Vamos construir o HTML de exibição.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D58AC7-DD65-449E-AB9D-4CE96FF73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597" y="2255410"/>
            <a:ext cx="4638675" cy="1990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597D95-2AC3-4A53-8CE0-A4D2A2E92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7192" y="1825674"/>
            <a:ext cx="3793105" cy="343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319418"/>
      </p:ext>
    </p:extLst>
  </p:cSld>
  <p:clrMapOvr>
    <a:masterClrMapping/>
  </p:clrMapOvr>
  <p:transition>
    <p:fade/>
  </p:transition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C6AFCA61-1F3F-480C-AD5E-A59DDD7D8571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59A1D4-5AEC-461F-890A-8DABDB921017}"/>
              </a:ext>
            </a:extLst>
          </p:cNvPr>
          <p:cNvSpPr txBox="1">
            <a:spLocks/>
          </p:cNvSpPr>
          <p:nvPr/>
        </p:nvSpPr>
        <p:spPr>
          <a:xfrm>
            <a:off x="888459" y="443131"/>
            <a:ext cx="9845190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Pipes - utilizando</a:t>
            </a:r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03339A-5431-4256-BE0D-EA1A59345756}"/>
              </a:ext>
            </a:extLst>
          </p:cNvPr>
          <p:cNvSpPr/>
          <p:nvPr/>
        </p:nvSpPr>
        <p:spPr>
          <a:xfrm>
            <a:off x="888459" y="990710"/>
            <a:ext cx="1000652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Vamos utilizar no HTML os pipes para formatar as informações.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3437E3-F9A0-49BE-A343-5DA821D6A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794" y="1825674"/>
            <a:ext cx="7018693" cy="23102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4BCD623-5AC4-4380-8924-72B6391A708D}"/>
              </a:ext>
            </a:extLst>
          </p:cNvPr>
          <p:cNvSpPr/>
          <p:nvPr/>
        </p:nvSpPr>
        <p:spPr>
          <a:xfrm>
            <a:off x="8187245" y="1815288"/>
            <a:ext cx="3545209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Converte para maiúsculo;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505504-EE42-42E2-8875-D6B9B35014DD}"/>
              </a:ext>
            </a:extLst>
          </p:cNvPr>
          <p:cNvSpPr/>
          <p:nvPr/>
        </p:nvSpPr>
        <p:spPr>
          <a:xfrm>
            <a:off x="8187244" y="2462002"/>
            <a:ext cx="3545209" cy="496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Formata Número;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EF6CEE-894F-4C23-9A5B-6B4785CE800C}"/>
              </a:ext>
            </a:extLst>
          </p:cNvPr>
          <p:cNvSpPr/>
          <p:nvPr/>
        </p:nvSpPr>
        <p:spPr>
          <a:xfrm>
            <a:off x="8187244" y="3084601"/>
            <a:ext cx="3545209" cy="496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Formata Moeda;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70AFEB-1D91-4D37-85EC-E62A793100AE}"/>
              </a:ext>
            </a:extLst>
          </p:cNvPr>
          <p:cNvSpPr/>
          <p:nvPr/>
        </p:nvSpPr>
        <p:spPr>
          <a:xfrm>
            <a:off x="8187244" y="3735336"/>
            <a:ext cx="3545209" cy="496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Formata Data.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1DE22D7-EFFA-4057-8C14-615531A007AF}"/>
              </a:ext>
            </a:extLst>
          </p:cNvPr>
          <p:cNvCxnSpPr>
            <a:stCxn id="10" idx="1"/>
          </p:cNvCxnSpPr>
          <p:nvPr/>
        </p:nvCxnSpPr>
        <p:spPr>
          <a:xfrm flipH="1">
            <a:off x="5711481" y="2063786"/>
            <a:ext cx="2475764" cy="646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66870F-ED9C-4847-89A5-727618ED4B8A}"/>
              </a:ext>
            </a:extLst>
          </p:cNvPr>
          <p:cNvCxnSpPr>
            <a:stCxn id="11" idx="1"/>
          </p:cNvCxnSpPr>
          <p:nvPr/>
        </p:nvCxnSpPr>
        <p:spPr>
          <a:xfrm flipH="1">
            <a:off x="6415963" y="2710339"/>
            <a:ext cx="1771281" cy="206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3D4E906-8081-4600-814D-2EA7BBE895FC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5936564" y="3328391"/>
            <a:ext cx="2250680" cy="4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41C25BD-3D25-4948-95DB-C97455E55636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6119444" y="3707200"/>
            <a:ext cx="2067800" cy="276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260196"/>
      </p:ext>
    </p:extLst>
  </p:cSld>
  <p:clrMapOvr>
    <a:masterClrMapping/>
  </p:clrMapOvr>
  <p:transition>
    <p:fade/>
  </p:transition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245D7E5-F16D-40C6-BA04-4B191CB4393E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1ABA956-784E-4E7D-916B-10A0A46D999B}"/>
              </a:ext>
            </a:extLst>
          </p:cNvPr>
          <p:cNvSpPr txBox="1">
            <a:spLocks/>
          </p:cNvSpPr>
          <p:nvPr/>
        </p:nvSpPr>
        <p:spPr>
          <a:xfrm>
            <a:off x="888459" y="443131"/>
            <a:ext cx="9845190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Pipes - utilizando</a:t>
            </a:r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F92C9C-C34A-4249-93D7-C19B44FE2D06}"/>
              </a:ext>
            </a:extLst>
          </p:cNvPr>
          <p:cNvSpPr/>
          <p:nvPr/>
        </p:nvSpPr>
        <p:spPr>
          <a:xfrm>
            <a:off x="888459" y="990710"/>
            <a:ext cx="10006520" cy="958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Para a formatação de moeda, temos que alterar o </a:t>
            </a:r>
            <a:r>
              <a:rPr lang="pt-BR" sz="2000" b="1" dirty="0">
                <a:solidFill>
                  <a:schemeClr val="bg1"/>
                </a:solidFill>
              </a:rPr>
              <a:t>app.module.ts </a:t>
            </a:r>
            <a:r>
              <a:rPr lang="pt-BR" sz="2000" dirty="0">
                <a:solidFill>
                  <a:schemeClr val="bg1"/>
                </a:solidFill>
              </a:rPr>
              <a:t>colocando a localização do Brasil.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0A6551-97FB-4932-8294-C8955E29A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832" y="2156311"/>
            <a:ext cx="6657975" cy="436245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A644C5F5-354D-4092-B5FF-A8D0A6560D16}"/>
              </a:ext>
            </a:extLst>
          </p:cNvPr>
          <p:cNvSpPr/>
          <p:nvPr/>
        </p:nvSpPr>
        <p:spPr>
          <a:xfrm>
            <a:off x="2183149" y="3701026"/>
            <a:ext cx="998806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BF5DFCA-F9D1-4CEB-9CCE-2D1F3D321318}"/>
              </a:ext>
            </a:extLst>
          </p:cNvPr>
          <p:cNvSpPr/>
          <p:nvPr/>
        </p:nvSpPr>
        <p:spPr>
          <a:xfrm>
            <a:off x="2140945" y="5668158"/>
            <a:ext cx="998806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5728956"/>
      </p:ext>
    </p:extLst>
  </p:cSld>
  <p:clrMapOvr>
    <a:masterClrMapping/>
  </p:clrMapOvr>
  <p:transition>
    <p:fade/>
  </p:transition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C9E48B76-7D29-4ED2-9292-6A110E157CB0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77D9008-2FF6-494D-B75B-7728D908E18D}"/>
              </a:ext>
            </a:extLst>
          </p:cNvPr>
          <p:cNvSpPr txBox="1">
            <a:spLocks/>
          </p:cNvSpPr>
          <p:nvPr/>
        </p:nvSpPr>
        <p:spPr>
          <a:xfrm>
            <a:off x="888459" y="443131"/>
            <a:ext cx="9845190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Pipes - utilizando</a:t>
            </a:r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83E3A0-CCA7-450E-A471-0492F9E31808}"/>
              </a:ext>
            </a:extLst>
          </p:cNvPr>
          <p:cNvSpPr/>
          <p:nvPr/>
        </p:nvSpPr>
        <p:spPr>
          <a:xfrm>
            <a:off x="888459" y="1103225"/>
            <a:ext cx="10006520" cy="958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Ao executarmos a aplicação é exibido as informações com as formatações que os Pipes realizaram.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F0535A-1770-4838-94D3-9CF0C9F28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393" y="2715820"/>
            <a:ext cx="2924175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51123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2312160"/>
            <a:ext cx="11474082" cy="2233688"/>
          </a:xfrm>
        </p:spPr>
        <p:txBody>
          <a:bodyPr/>
          <a:lstStyle/>
          <a:p>
            <a:r>
              <a:rPr lang="pt-BR" dirty="0"/>
              <a:t>Orientação</a:t>
            </a:r>
            <a:r>
              <a:rPr lang="en-US" dirty="0"/>
              <a:t> </a:t>
            </a:r>
          </a:p>
          <a:p>
            <a:r>
              <a:rPr lang="en-US" dirty="0"/>
              <a:t>a </a:t>
            </a:r>
          </a:p>
          <a:p>
            <a:r>
              <a:rPr lang="pt-BR" dirty="0"/>
              <a:t>objetos</a:t>
            </a:r>
          </a:p>
        </p:txBody>
      </p:sp>
    </p:spTree>
    <p:extLst>
      <p:ext uri="{BB962C8B-B14F-4D97-AF65-F5344CB8AC3E}">
        <p14:creationId xmlns:p14="http://schemas.microsoft.com/office/powerpoint/2010/main" val="2806535955"/>
      </p:ext>
    </p:extLst>
  </p:cSld>
  <p:clrMapOvr>
    <a:masterClrMapping/>
  </p:clrMapOvr>
  <p:transition>
    <p:fade/>
  </p:transition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78A18E6-7E89-44F7-937F-8789BF9F7698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9440FB3-CD1D-4B6D-9296-F42C58514059}"/>
              </a:ext>
            </a:extLst>
          </p:cNvPr>
          <p:cNvSpPr txBox="1">
            <a:spLocks/>
          </p:cNvSpPr>
          <p:nvPr/>
        </p:nvSpPr>
        <p:spPr>
          <a:xfrm>
            <a:off x="888459" y="443131"/>
            <a:ext cx="9845190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Pipes – criando um Pipe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8039EA-8158-49E2-96A5-C5DDE46130AC}"/>
              </a:ext>
            </a:extLst>
          </p:cNvPr>
          <p:cNvSpPr/>
          <p:nvPr/>
        </p:nvSpPr>
        <p:spPr>
          <a:xfrm>
            <a:off x="888459" y="990710"/>
            <a:ext cx="100065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Também é possivel customizar para criarmos um novo Pipe.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</a:rPr>
              <a:t>     </a:t>
            </a:r>
            <a:r>
              <a:rPr lang="pt-BR" sz="2000" b="1" dirty="0">
                <a:solidFill>
                  <a:schemeClr val="bg1"/>
                </a:solidFill>
              </a:rPr>
              <a:t>ng g p camel-case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837B91-11EC-430E-983A-32443CB12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5683" y="2025650"/>
            <a:ext cx="4781550" cy="46958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35A2312-8AD7-44A7-B438-81B0E0266A33}"/>
              </a:ext>
            </a:extLst>
          </p:cNvPr>
          <p:cNvSpPr/>
          <p:nvPr/>
        </p:nvSpPr>
        <p:spPr>
          <a:xfrm>
            <a:off x="8949865" y="2264911"/>
            <a:ext cx="2403381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Seletor do type;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3D9E44-474A-4ACA-828E-DC73AF125570}"/>
              </a:ext>
            </a:extLst>
          </p:cNvPr>
          <p:cNvSpPr/>
          <p:nvPr/>
        </p:nvSpPr>
        <p:spPr>
          <a:xfrm>
            <a:off x="8949865" y="2936235"/>
            <a:ext cx="2931910" cy="871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Implementação da interface PipeTransform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559B2A-2317-415B-BA9C-022DB3ED2567}"/>
              </a:ext>
            </a:extLst>
          </p:cNvPr>
          <p:cNvSpPr/>
          <p:nvPr/>
        </p:nvSpPr>
        <p:spPr>
          <a:xfrm>
            <a:off x="873773" y="4212455"/>
            <a:ext cx="2931910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Lógica para realizar o camel case</a:t>
            </a:r>
            <a:endParaRPr lang="pt-BR" b="1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590816-6C6C-4854-A28D-8E643CD0C8E3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891719" y="2493179"/>
            <a:ext cx="3058146" cy="443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0E55642-298B-4064-B13B-9A6CB2AF9631}"/>
              </a:ext>
            </a:extLst>
          </p:cNvPr>
          <p:cNvCxnSpPr>
            <a:cxnSpLocks/>
          </p:cNvCxnSpPr>
          <p:nvPr/>
        </p:nvCxnSpPr>
        <p:spPr>
          <a:xfrm flipH="1">
            <a:off x="7906044" y="3265919"/>
            <a:ext cx="1043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5920AB5-5332-47CF-BC90-2E6A51E421E4}"/>
              </a:ext>
            </a:extLst>
          </p:cNvPr>
          <p:cNvCxnSpPr>
            <a:cxnSpLocks/>
          </p:cNvCxnSpPr>
          <p:nvPr/>
        </p:nvCxnSpPr>
        <p:spPr>
          <a:xfrm flipV="1">
            <a:off x="3446585" y="4378638"/>
            <a:ext cx="1097280" cy="80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C48F2DA-4DA1-4920-BC1D-22DD2681DAF7}"/>
              </a:ext>
            </a:extLst>
          </p:cNvPr>
          <p:cNvSpPr/>
          <p:nvPr/>
        </p:nvSpPr>
        <p:spPr>
          <a:xfrm>
            <a:off x="784882" y="2311077"/>
            <a:ext cx="293191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Recebe 2 parametros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Valor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Parametros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b="1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83B456-98D6-4FE2-B017-2BB20E22F8E8}"/>
              </a:ext>
            </a:extLst>
          </p:cNvPr>
          <p:cNvCxnSpPr>
            <a:cxnSpLocks/>
          </p:cNvCxnSpPr>
          <p:nvPr/>
        </p:nvCxnSpPr>
        <p:spPr>
          <a:xfrm>
            <a:off x="3326600" y="2624312"/>
            <a:ext cx="1082445" cy="963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B1B03301-2BC4-4794-A336-15C79E4970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374" y="252914"/>
            <a:ext cx="480079" cy="4800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4EF73F-78AE-42E9-8104-29C891298055}"/>
              </a:ext>
            </a:extLst>
          </p:cNvPr>
          <p:cNvSpPr txBox="1"/>
          <p:nvPr/>
        </p:nvSpPr>
        <p:spPr>
          <a:xfrm>
            <a:off x="10326629" y="232120"/>
            <a:ext cx="4700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2"/>
                </a:solidFill>
              </a:rPr>
              <a:t>20</a:t>
            </a:r>
          </a:p>
          <a:p>
            <a:pPr algn="ctr"/>
            <a:r>
              <a:rPr lang="pt-BR" sz="1000" dirty="0">
                <a:solidFill>
                  <a:schemeClr val="accent2"/>
                </a:solidFill>
              </a:rPr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361425057"/>
      </p:ext>
    </p:extLst>
  </p:cSld>
  <p:clrMapOvr>
    <a:masterClrMapping/>
  </p:clrMapOvr>
  <p:transition>
    <p:fade/>
  </p:transition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8B74001-51C3-4743-9B65-213C5AE65397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09B6ED4-CF8F-4AA9-B734-E6D5EC0E8144}"/>
              </a:ext>
            </a:extLst>
          </p:cNvPr>
          <p:cNvSpPr txBox="1">
            <a:spLocks/>
          </p:cNvSpPr>
          <p:nvPr/>
        </p:nvSpPr>
        <p:spPr>
          <a:xfrm>
            <a:off x="888459" y="443131"/>
            <a:ext cx="9845190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Pipes – criando um Pipe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17EF46-B88A-471A-BD80-13EDD9C573FD}"/>
              </a:ext>
            </a:extLst>
          </p:cNvPr>
          <p:cNvSpPr/>
          <p:nvPr/>
        </p:nvSpPr>
        <p:spPr>
          <a:xfrm>
            <a:off x="888459" y="990710"/>
            <a:ext cx="10006520" cy="496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Vamos alterar o HTML incluindo o pipe de camelCase.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9C5C9B-88E5-4F7E-BA82-3BC851D31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376" y="2034963"/>
            <a:ext cx="7906486" cy="2593926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2A8ADCD-71D8-4343-956F-2FCFDBB07223}"/>
              </a:ext>
            </a:extLst>
          </p:cNvPr>
          <p:cNvSpPr/>
          <p:nvPr/>
        </p:nvSpPr>
        <p:spPr>
          <a:xfrm rot="8074731">
            <a:off x="7103742" y="2327311"/>
            <a:ext cx="1026942" cy="492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7259455"/>
      </p:ext>
    </p:extLst>
  </p:cSld>
  <p:clrMapOvr>
    <a:masterClrMapping/>
  </p:clrMapOvr>
  <p:transition>
    <p:fade/>
  </p:transition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ABDAFB2D-BB4E-48DA-9E29-29E6965224A3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A0046F-9569-43DB-869A-198B0B3A9BAB}"/>
              </a:ext>
            </a:extLst>
          </p:cNvPr>
          <p:cNvSpPr txBox="1">
            <a:spLocks/>
          </p:cNvSpPr>
          <p:nvPr/>
        </p:nvSpPr>
        <p:spPr>
          <a:xfrm>
            <a:off x="888459" y="443131"/>
            <a:ext cx="9845190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/>
              <a:t>Pipes – criando um Pipe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EC095A-0C32-4D2D-B89A-063A5EFE3620}"/>
              </a:ext>
            </a:extLst>
          </p:cNvPr>
          <p:cNvSpPr/>
          <p:nvPr/>
        </p:nvSpPr>
        <p:spPr>
          <a:xfrm>
            <a:off x="888459" y="990710"/>
            <a:ext cx="10006520" cy="496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Ao subirmos a aplicação o título é formatado com camel case.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933DC3-83F3-4B34-A2B3-A48477305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587" y="2119312"/>
            <a:ext cx="279082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016137"/>
      </p:ext>
    </p:extLst>
  </p:cSld>
  <p:clrMapOvr>
    <a:masterClrMapping/>
  </p:clrMapOvr>
  <p:transition>
    <p:fade/>
  </p:transition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0584C96-7197-4BEC-ADA8-61F91D2806A7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4B853E3-74A4-4D12-96FD-45BA55FF8140}"/>
              </a:ext>
            </a:extLst>
          </p:cNvPr>
          <p:cNvSpPr txBox="1">
            <a:spLocks/>
          </p:cNvSpPr>
          <p:nvPr/>
        </p:nvSpPr>
        <p:spPr>
          <a:xfrm>
            <a:off x="563226" y="443131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pipes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19D420-E2DB-4F49-BAA3-8A8E8F50D027}"/>
              </a:ext>
            </a:extLst>
          </p:cNvPr>
          <p:cNvSpPr/>
          <p:nvPr/>
        </p:nvSpPr>
        <p:spPr>
          <a:xfrm>
            <a:off x="3730996" y="1906154"/>
            <a:ext cx="5214222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Quais as dúvidas?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Pipe Angular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Pipe Customizado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489607"/>
      </p:ext>
    </p:extLst>
  </p:cSld>
  <p:clrMapOvr>
    <a:masterClrMapping/>
  </p:clrMapOvr>
  <p:transition>
    <p:fade/>
  </p:transition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3050695"/>
            <a:ext cx="11474082" cy="756617"/>
          </a:xfrm>
        </p:spPr>
        <p:txBody>
          <a:bodyPr/>
          <a:lstStyle/>
          <a:p>
            <a:r>
              <a:rPr lang="en-US" dirty="0" err="1"/>
              <a:t>apêndice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932071"/>
      </p:ext>
    </p:extLst>
  </p:cSld>
  <p:clrMapOvr>
    <a:masterClrMapping/>
  </p:clrMapOvr>
  <p:transition>
    <p:fade/>
  </p:transition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705868"/>
            <a:ext cx="10981038" cy="55399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 Guide e Best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Pratices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https://angular.io/guide/styleguide</a:t>
            </a:r>
            <a:endParaRPr lang="en-US" sz="16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https://github.com/johnpapa/angular-styleguide</a:t>
            </a:r>
            <a:r>
              <a:rPr lang="en-US" sz="16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https://cli.angular.io/</a:t>
            </a:r>
            <a:r>
              <a:rPr lang="en-US" sz="16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https://angular.io/</a:t>
            </a:r>
            <a:r>
              <a:rPr lang="en-US" sz="16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Cursos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https://loiane.training/course/angular/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https://www.udemy.com/curso-de-desenvolvimento-web-com-es6-typescript-e-angular-4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Podcast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Angular: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https://www.youtube.com/watch?v=g5KC7kRPotk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Meetup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https://www.meetup.com/pt-BR/AngularJS-Sao-Paulo/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Curso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12"/>
              </a:rPr>
              <a:t>https://github.com/BootCampAvanSanAnder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8601802"/>
      </p:ext>
    </p:extLst>
  </p:cSld>
  <p:clrMapOvr>
    <a:masterClrMapping/>
  </p:clrMapOvr>
  <p:transition>
    <p:fade/>
  </p:transition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705868"/>
            <a:ext cx="10981038" cy="33855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 Deck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https://copywritematters.com/copywriting-copy-decks/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Blueprint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 pacote simples para criar layouts de página reutilizáveis ​​para projetos Angular: 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https://www.npmjs.com/package/ng-blueprint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Reatividade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https://www.reactivemanifesto.org</a:t>
            </a: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http://reactivex.io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77843"/>
      </p:ext>
    </p:extLst>
  </p:cSld>
  <p:clrMapOvr>
    <a:masterClrMapping/>
  </p:clrMapOvr>
  <p:transition>
    <p:fade/>
  </p:transition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4762" y="2768447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Bootcamp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Arial"/>
              </a:rPr>
              <a:t>SANTANDER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22345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O QUE É ORIENTAÇÃO A OBJETOS?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 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paradigma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melhor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dizer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estilo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trazer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real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entender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melhor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orientação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saber a real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diferença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entre classes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funcionam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moldes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possuem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determinado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mas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 pensar em uma forma de gelo. A forma de gelo é o molde do gelo, esse molde define as características do gelo terá, como por exemplo o tamanho e formato que o gelo terá, mas o molde não é o gelo em si.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Neste caso podemos dizer que a forma de gelo equivale a Classe e o Objeto ao gelo produzido a partir desse molde.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Angular utiliza orientação a objetos e por isso é importante deixar os conceitos de orientação a objetos bem definidos para facilitar o desenvolvimento.</a:t>
            </a:r>
          </a:p>
        </p:txBody>
      </p:sp>
    </p:spTree>
    <p:extLst>
      <p:ext uri="{BB962C8B-B14F-4D97-AF65-F5344CB8AC3E}">
        <p14:creationId xmlns:p14="http://schemas.microsoft.com/office/powerpoint/2010/main" val="259508036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</a:rPr>
              <a:t>ALGUNS </a:t>
            </a: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conceitos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IMPORTANTES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870590"/>
            <a:ext cx="10981038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extends (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heran</a:t>
            </a:r>
            <a:r>
              <a:rPr lang="pt-BR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ça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é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capacidade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herdar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outra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herder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extends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outra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recebeu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extends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chamada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super().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super():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ajusta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variáveis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Ela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chamda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construtor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Polimorfismo: é a sobrescrita de método.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 classe filha define o seu próprio comportamento baseado em um  método implementado na classe pai.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Implements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(interface): a interface define como uma classe deve implementar os seus métodos.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interface somente relaciona quais métodos deverão ser implementados.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classe que implementa essa interface deve dizer COMO o método deve se comportar.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Generics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(T): permite que componentes, classes ou métodos sejam reutilizáveis.</a:t>
            </a:r>
          </a:p>
        </p:txBody>
      </p:sp>
    </p:spTree>
    <p:extLst>
      <p:ext uri="{BB962C8B-B14F-4D97-AF65-F5344CB8AC3E}">
        <p14:creationId xmlns:p14="http://schemas.microsoft.com/office/powerpoint/2010/main" val="285530473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3050695"/>
            <a:ext cx="11474082" cy="756617"/>
          </a:xfrm>
        </p:spPr>
        <p:txBody>
          <a:bodyPr/>
          <a:lstStyle/>
          <a:p>
            <a:r>
              <a:rPr lang="en-US" dirty="0"/>
              <a:t>MVC</a:t>
            </a:r>
          </a:p>
        </p:txBody>
      </p:sp>
    </p:spTree>
    <p:extLst>
      <p:ext uri="{BB962C8B-B14F-4D97-AF65-F5344CB8AC3E}">
        <p14:creationId xmlns:p14="http://schemas.microsoft.com/office/powerpoint/2010/main" val="13430704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itle 1">
            <a:extLst>
              <a:ext uri="{FF2B5EF4-FFF2-40B4-BE49-F238E27FC236}">
                <a16:creationId xmlns:a16="http://schemas.microsoft.com/office/drawing/2014/main" id="{7D568F1B-3560-4A70-9AF1-DCDB48DCCA2A}"/>
              </a:ext>
            </a:extLst>
          </p:cNvPr>
          <p:cNvSpPr txBox="1">
            <a:spLocks/>
          </p:cNvSpPr>
          <p:nvPr/>
        </p:nvSpPr>
        <p:spPr>
          <a:xfrm>
            <a:off x="41599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O que é o </a:t>
            </a: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mvc</a:t>
            </a: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?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7DC5BB9-5D03-47D3-8E8E-1E108B5D5E61}"/>
              </a:ext>
            </a:extLst>
          </p:cNvPr>
          <p:cNvSpPr/>
          <p:nvPr/>
        </p:nvSpPr>
        <p:spPr>
          <a:xfrm>
            <a:off x="346981" y="1289043"/>
            <a:ext cx="1110027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</a:rPr>
              <a:t>Model-view-controller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</a:rPr>
              <a:t> (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</a:rPr>
              <a:t>MVC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</a:rPr>
              <a:t>), em português 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</a:rPr>
              <a:t>modelo-visão-controlador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</a:rPr>
              <a:t>, é um padrão de arquitetura de software que separa a representação da informação da interação do usuário com ele.</a:t>
            </a:r>
          </a:p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</a:rPr>
              <a:t>É normalmente usado para o desenvolvimento de interfaces de usuário que divide uma aplicação em três partes interconectadas. Isto é feito para separar representações de informação internas dos modos como a informação é apresentada para e aceita pelo usuário. O padrão de projeto MVC separa estes componentes maiores possibilitando a reutilização de código e desenvolvimento paralelo de maneira eficiente.</a:t>
            </a:r>
          </a:p>
          <a:p>
            <a:endParaRPr lang="en-US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en-US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en-US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en-US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en-US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en-US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Referência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: https://pt.wikipedia.org/wiki/MVC</a:t>
            </a:r>
          </a:p>
        </p:txBody>
      </p:sp>
    </p:spTree>
    <p:extLst>
      <p:ext uri="{BB962C8B-B14F-4D97-AF65-F5344CB8AC3E}">
        <p14:creationId xmlns:p14="http://schemas.microsoft.com/office/powerpoint/2010/main" val="51678629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1">
            <a:extLst>
              <a:ext uri="{FF2B5EF4-FFF2-40B4-BE49-F238E27FC236}">
                <a16:creationId xmlns:a16="http://schemas.microsoft.com/office/drawing/2014/main" id="{C53AF004-D41B-4C41-A026-007CD3EF1B39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Como </a:t>
            </a: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funciona</a:t>
            </a: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o m-v-c</a:t>
            </a:r>
          </a:p>
        </p:txBody>
      </p:sp>
      <p:pic>
        <p:nvPicPr>
          <p:cNvPr id="1026" name="Picture 2" descr="Resultado de imagem para mvc">
            <a:extLst>
              <a:ext uri="{FF2B5EF4-FFF2-40B4-BE49-F238E27FC236}">
                <a16:creationId xmlns:a16="http://schemas.microsoft.com/office/drawing/2014/main" id="{95EAA31C-D864-49BE-9F1B-A09D56CD7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326" y="1821531"/>
            <a:ext cx="7638950" cy="376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855867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3050695"/>
            <a:ext cx="11474082" cy="756617"/>
          </a:xfrm>
        </p:spPr>
        <p:txBody>
          <a:bodyPr/>
          <a:lstStyle/>
          <a:p>
            <a:r>
              <a:rPr lang="en-US" dirty="0"/>
              <a:t>MVVM</a:t>
            </a:r>
          </a:p>
        </p:txBody>
      </p:sp>
    </p:spTree>
    <p:extLst>
      <p:ext uri="{BB962C8B-B14F-4D97-AF65-F5344CB8AC3E}">
        <p14:creationId xmlns:p14="http://schemas.microsoft.com/office/powerpoint/2010/main" val="87118595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F9277C4-BED1-4367-AC1A-1683B701E5FC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 algn="l">
              <a:defRPr/>
            </a:pPr>
            <a:r>
              <a:rPr lang="pt-BR" dirty="0"/>
              <a:t>O que é MVVM</a:t>
            </a:r>
          </a:p>
          <a:p>
            <a:pPr lvl="0">
              <a:defRPr/>
            </a:pP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3DB7E5EC-C052-4550-8950-FF84827F9E66}"/>
              </a:ext>
            </a:extLst>
          </p:cNvPr>
          <p:cNvSpPr txBox="1">
            <a:spLocks/>
          </p:cNvSpPr>
          <p:nvPr/>
        </p:nvSpPr>
        <p:spPr>
          <a:xfrm>
            <a:off x="355602" y="1750270"/>
            <a:ext cx="10789726" cy="4351338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O MVVM é um </a:t>
            </a:r>
            <a:r>
              <a:rPr lang="pt-BR" dirty="0" err="1"/>
              <a:t>pattern</a:t>
            </a:r>
            <a:r>
              <a:rPr lang="pt-BR" dirty="0"/>
              <a:t> que foi criado em 2005, por John </a:t>
            </a:r>
            <a:r>
              <a:rPr lang="pt-BR" dirty="0" err="1"/>
              <a:t>Gossman</a:t>
            </a:r>
            <a:r>
              <a:rPr lang="pt-BR" dirty="0"/>
              <a:t>, um dos arquitetos do WPF e </a:t>
            </a:r>
            <a:r>
              <a:rPr lang="pt-BR" dirty="0" err="1"/>
              <a:t>Silverlight</a:t>
            </a:r>
            <a:r>
              <a:rPr lang="pt-BR" dirty="0"/>
              <a:t> na Microsoft. O MVVM assemelha-se em alguns aspectos o MVC (</a:t>
            </a:r>
            <a:r>
              <a:rPr lang="pt-BR" dirty="0" err="1"/>
              <a:t>Model</a:t>
            </a:r>
            <a:r>
              <a:rPr lang="pt-BR" dirty="0"/>
              <a:t> </a:t>
            </a:r>
            <a:r>
              <a:rPr lang="pt-BR" dirty="0" err="1"/>
              <a:t>View</a:t>
            </a:r>
            <a:r>
              <a:rPr lang="pt-BR" dirty="0"/>
              <a:t> </a:t>
            </a:r>
            <a:r>
              <a:rPr lang="pt-BR" dirty="0" err="1"/>
              <a:t>Controller</a:t>
            </a:r>
            <a:r>
              <a:rPr lang="pt-BR" dirty="0"/>
              <a:t>) e ao MVP (</a:t>
            </a:r>
            <a:r>
              <a:rPr lang="pt-BR" dirty="0" err="1"/>
              <a:t>Model</a:t>
            </a:r>
            <a:r>
              <a:rPr lang="pt-BR" dirty="0"/>
              <a:t> </a:t>
            </a:r>
            <a:r>
              <a:rPr lang="pt-BR" dirty="0" err="1"/>
              <a:t>View</a:t>
            </a:r>
            <a:r>
              <a:rPr lang="pt-BR" dirty="0"/>
              <a:t> </a:t>
            </a:r>
            <a:r>
              <a:rPr lang="pt-BR" dirty="0" err="1"/>
              <a:t>Presenter</a:t>
            </a:r>
            <a:r>
              <a:rPr lang="pt-BR" dirty="0"/>
              <a:t>), podemos até dizer que o MVVM é uma especialização do MVP adaptado para a arquitetura do WPF E </a:t>
            </a:r>
            <a:r>
              <a:rPr lang="pt-BR" dirty="0" err="1"/>
              <a:t>Silverlight</a:t>
            </a:r>
            <a:r>
              <a:rPr lang="pt-BR" dirty="0"/>
              <a:t>. Conceitualmente, o MVVM e o MVP são idênticos, o que os diferencia é que o MVVM é específico para a arquitetura do WPF e </a:t>
            </a:r>
            <a:r>
              <a:rPr lang="pt-BR" dirty="0" err="1"/>
              <a:t>Silverlight</a:t>
            </a:r>
            <a:r>
              <a:rPr lang="pt-BR" dirty="0"/>
              <a:t> e o MVP é independente de plataforma. </a:t>
            </a:r>
          </a:p>
          <a:p>
            <a:br>
              <a:rPr lang="pt-BR" dirty="0"/>
            </a:br>
            <a:r>
              <a:rPr lang="pt-BR" dirty="0"/>
              <a:t>Referência: https://www.devmedia.com.br/entendendo-o-pattern-model-view-viewmodel-mvvm/18411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20839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58"/>
          <p:cNvSpPr txBox="1">
            <a:spLocks/>
          </p:cNvSpPr>
          <p:nvPr/>
        </p:nvSpPr>
        <p:spPr>
          <a:xfrm>
            <a:off x="643981" y="726000"/>
            <a:ext cx="3634535" cy="403508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9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987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480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97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algn="l" defTabSz="914217"/>
            <a:r>
              <a:rPr lang="en-US" sz="3199" dirty="0" err="1">
                <a:solidFill>
                  <a:srgbClr val="FFFFFF"/>
                </a:solidFill>
              </a:rPr>
              <a:t>Objetivos</a:t>
            </a:r>
            <a:endParaRPr lang="en-US" sz="3199" dirty="0">
              <a:solidFill>
                <a:srgbClr val="FFFFF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43981" y="1262482"/>
            <a:ext cx="8741559" cy="269704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342900" indent="-342900" defTabSz="914217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Alinhar</a:t>
            </a:r>
            <a:r>
              <a:rPr lang="en-US" sz="2200" dirty="0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os</a:t>
            </a:r>
            <a:r>
              <a:rPr lang="en-US" sz="2200" dirty="0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conhecimentos</a:t>
            </a:r>
            <a:r>
              <a:rPr lang="en-US" sz="2200" dirty="0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básicos</a:t>
            </a:r>
            <a:r>
              <a:rPr lang="en-US" sz="2200" dirty="0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 para o </a:t>
            </a: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curso</a:t>
            </a:r>
            <a:r>
              <a:rPr lang="en-US" sz="2200" dirty="0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 de Angular;</a:t>
            </a:r>
          </a:p>
          <a:p>
            <a:pPr marL="342900" indent="-342900" defTabSz="914217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Revisar</a:t>
            </a:r>
            <a:r>
              <a:rPr lang="en-US" sz="2200" dirty="0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assuntos</a:t>
            </a:r>
            <a:r>
              <a:rPr lang="en-US" sz="2200" dirty="0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básicos</a:t>
            </a:r>
            <a:r>
              <a:rPr lang="en-US" sz="2200" dirty="0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sobre</a:t>
            </a:r>
            <a:r>
              <a:rPr lang="en-US" sz="2200" dirty="0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 Web.</a:t>
            </a:r>
          </a:p>
          <a:p>
            <a:pPr defTabSz="914217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</a:pPr>
            <a:endParaRPr lang="en-US" sz="2200" dirty="0">
              <a:solidFill>
                <a:srgbClr val="FFFFFF"/>
              </a:solidFill>
              <a:latin typeface="Arial" charset="0"/>
              <a:cs typeface="Gotham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48787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netcoders.com.br/wp-content/uploads/2015/09/MVVM.jpg">
            <a:extLst>
              <a:ext uri="{FF2B5EF4-FFF2-40B4-BE49-F238E27FC236}">
                <a16:creationId xmlns:a16="http://schemas.microsoft.com/office/drawing/2014/main" id="{032F3F85-6895-485F-9B3F-83D4D61706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3654FF-38C7-4B99-8216-8162B9DAE351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 algn="l">
              <a:defRPr/>
            </a:pPr>
            <a:r>
              <a:rPr lang="pt-BR" dirty="0"/>
              <a:t>Arquitetura</a:t>
            </a:r>
          </a:p>
          <a:p>
            <a:pPr lvl="0">
              <a:defRPr/>
            </a:pP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2052" name="Picture 4" descr="View">
            <a:extLst>
              <a:ext uri="{FF2B5EF4-FFF2-40B4-BE49-F238E27FC236}">
                <a16:creationId xmlns:a16="http://schemas.microsoft.com/office/drawing/2014/main" id="{352F0FA0-52A2-4CC0-B25A-EC14D1AC3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629" y="2139351"/>
            <a:ext cx="8374344" cy="257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97616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2681427"/>
            <a:ext cx="11474082" cy="1495153"/>
          </a:xfrm>
        </p:spPr>
        <p:txBody>
          <a:bodyPr/>
          <a:lstStyle/>
          <a:p>
            <a:r>
              <a:rPr lang="pt-BR" dirty="0"/>
              <a:t>Requisitos</a:t>
            </a:r>
          </a:p>
          <a:p>
            <a:r>
              <a:rPr lang="pt-BR" dirty="0"/>
              <a:t>reatividade</a:t>
            </a:r>
          </a:p>
        </p:txBody>
      </p:sp>
    </p:spTree>
    <p:extLst>
      <p:ext uri="{BB962C8B-B14F-4D97-AF65-F5344CB8AC3E}">
        <p14:creationId xmlns:p14="http://schemas.microsoft.com/office/powerpoint/2010/main" val="386788313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CB65B3F-485E-4426-B3D3-0B4AF624DB50}"/>
              </a:ext>
            </a:extLst>
          </p:cNvPr>
          <p:cNvSpPr txBox="1">
            <a:spLocks/>
          </p:cNvSpPr>
          <p:nvPr/>
        </p:nvSpPr>
        <p:spPr>
          <a:xfrm>
            <a:off x="888459" y="443131"/>
            <a:ext cx="9845190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O que é reatividade?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D41C47-17B4-4D9E-B24D-94EB359A2710}"/>
              </a:ext>
            </a:extLst>
          </p:cNvPr>
          <p:cNvSpPr/>
          <p:nvPr/>
        </p:nvSpPr>
        <p:spPr>
          <a:xfrm>
            <a:off x="292111" y="1213735"/>
            <a:ext cx="1032288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Programação reativa é programar </a:t>
            </a:r>
            <a:r>
              <a:rPr lang="pt-BR" sz="2000">
                <a:solidFill>
                  <a:schemeClr val="bg1"/>
                </a:solidFill>
              </a:rPr>
              <a:t>com fluxos (</a:t>
            </a:r>
            <a:r>
              <a:rPr lang="pt-BR" sz="2000" dirty="0" err="1">
                <a:solidFill>
                  <a:schemeClr val="bg1"/>
                </a:solidFill>
              </a:rPr>
              <a:t>streams</a:t>
            </a:r>
            <a:r>
              <a:rPr lang="pt-BR" sz="2000" dirty="0">
                <a:solidFill>
                  <a:schemeClr val="bg1"/>
                </a:solidFill>
              </a:rPr>
              <a:t>) de dados assíncronos;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Assíncrono significa que não se realiza ao mesmo tempo ou no mesmo ritmo de desenvolvimento;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Em setembro de 2014 foi lançado o Manifesto reativo (</a:t>
            </a:r>
            <a:r>
              <a:rPr lang="pt-BR" sz="2000" dirty="0">
                <a:solidFill>
                  <a:schemeClr val="bg1"/>
                </a:solidFill>
                <a:hlinkClick r:id="rId2"/>
              </a:rPr>
              <a:t>https://www.reactivemanifesto.org/</a:t>
            </a:r>
            <a:r>
              <a:rPr lang="pt-BR" sz="2000" dirty="0">
                <a:solidFill>
                  <a:schemeClr val="bg1"/>
                </a:solidFill>
              </a:rPr>
              <a:t>) que representa os princípios da Programação Reativa;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O principal apelo para a adoção desse paradigma de programação é o contínuo crescimento da Internet nos mais diversos aspectos como maior quantidade de usuários, maior quantidade de requests, mais dados, e maior exigência de performance e tempo de resposta, além da intolerância a downtime e maior quantidade de nós de servidores por aplicação necessários para atender a toda essa demanda.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61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CB65B3F-485E-4426-B3D3-0B4AF624DB50}"/>
              </a:ext>
            </a:extLst>
          </p:cNvPr>
          <p:cNvSpPr txBox="1">
            <a:spLocks/>
          </p:cNvSpPr>
          <p:nvPr/>
        </p:nvSpPr>
        <p:spPr>
          <a:xfrm>
            <a:off x="888459" y="443131"/>
            <a:ext cx="9845190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Reatividade no angular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D41C47-17B4-4D9E-B24D-94EB359A2710}"/>
              </a:ext>
            </a:extLst>
          </p:cNvPr>
          <p:cNvSpPr/>
          <p:nvPr/>
        </p:nvSpPr>
        <p:spPr>
          <a:xfrm>
            <a:off x="292111" y="1213735"/>
            <a:ext cx="97132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Programação reativa com RxJS;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RxJS é dependência do Angular;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RxJS está presente no HTTP, Forms, Rotas.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B9002E-266C-4D01-92C0-5689C4DBA22D}"/>
              </a:ext>
            </a:extLst>
          </p:cNvPr>
          <p:cNvSpPr txBox="1"/>
          <p:nvPr/>
        </p:nvSpPr>
        <p:spPr>
          <a:xfrm>
            <a:off x="543339" y="5062330"/>
            <a:ext cx="4717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Fonte: http://reactivex.io/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503655-65A3-4CC1-8D5A-D00D3070B1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797" y="2553785"/>
            <a:ext cx="1553743" cy="155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08343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4B853E3-74A4-4D12-96FD-45BA55FF8140}"/>
              </a:ext>
            </a:extLst>
          </p:cNvPr>
          <p:cNvSpPr txBox="1">
            <a:spLocks/>
          </p:cNvSpPr>
          <p:nvPr/>
        </p:nvSpPr>
        <p:spPr>
          <a:xfrm>
            <a:off x="563226" y="443131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reatividade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19D420-E2DB-4F49-BAA3-8A8E8F50D027}"/>
              </a:ext>
            </a:extLst>
          </p:cNvPr>
          <p:cNvSpPr/>
          <p:nvPr/>
        </p:nvSpPr>
        <p:spPr>
          <a:xfrm>
            <a:off x="3730996" y="1906154"/>
            <a:ext cx="5214222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Quais as dúvidas?</a:t>
            </a:r>
          </a:p>
        </p:txBody>
      </p:sp>
    </p:spTree>
    <p:extLst>
      <p:ext uri="{BB962C8B-B14F-4D97-AF65-F5344CB8AC3E}">
        <p14:creationId xmlns:p14="http://schemas.microsoft.com/office/powerpoint/2010/main" val="3227184537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3050695"/>
            <a:ext cx="11474082" cy="756617"/>
          </a:xfrm>
        </p:spPr>
        <p:txBody>
          <a:bodyPr/>
          <a:lstStyle/>
          <a:p>
            <a:r>
              <a:rPr lang="en-US" dirty="0"/>
              <a:t>BOOTSTRAP</a:t>
            </a:r>
          </a:p>
        </p:txBody>
      </p:sp>
    </p:spTree>
    <p:extLst>
      <p:ext uri="{BB962C8B-B14F-4D97-AF65-F5344CB8AC3E}">
        <p14:creationId xmlns:p14="http://schemas.microsoft.com/office/powerpoint/2010/main" val="55572263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O QUE É BOOTSTRAP?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Bootstrap é um kit de ferramentas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desenvolvimento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HTML, CSS e JS.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rapidamente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iniciais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responsivos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ajuda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também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seguir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padrão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layout.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biblioteca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front-end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popular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Site: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https://getbootstrap.com/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82482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INSTALAÇÃO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Angular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bootstrap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porém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necessário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Possuimos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diversas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maneiras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realizer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verificar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site do Bootstrap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Geralmente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bootstrap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através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linha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npm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install bootstrap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Após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arquivo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angular-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cli.json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adicionar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caminho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arquivo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bootstrap.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91581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A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8E420F-271A-4F9A-BE45-9853FB0DEAF5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>
              <a:defRPr/>
            </a:pPr>
            <a:r>
              <a:rPr lang="en-US" dirty="0">
                <a:solidFill>
                  <a:srgbClr val="FFFFFF"/>
                </a:solidFill>
              </a:rPr>
              <a:t>RESULTADO ESPERADO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126AA48-219B-45FD-B433-EC2252028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242" y="1262742"/>
            <a:ext cx="5025117" cy="536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938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3050695"/>
            <a:ext cx="11474082" cy="756617"/>
          </a:xfrm>
        </p:spPr>
        <p:txBody>
          <a:bodyPr/>
          <a:lstStyle/>
          <a:p>
            <a:r>
              <a:rPr lang="en-US" dirty="0"/>
              <a:t>Typescript</a:t>
            </a:r>
          </a:p>
        </p:txBody>
      </p:sp>
    </p:spTree>
    <p:extLst>
      <p:ext uri="{BB962C8B-B14F-4D97-AF65-F5344CB8AC3E}">
        <p14:creationId xmlns:p14="http://schemas.microsoft.com/office/powerpoint/2010/main" val="315357660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3050695"/>
            <a:ext cx="11474082" cy="756617"/>
          </a:xfrm>
        </p:spPr>
        <p:txBody>
          <a:bodyPr/>
          <a:lstStyle/>
          <a:p>
            <a:r>
              <a:rPr lang="en-US" dirty="0" err="1"/>
              <a:t>Editores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374768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itle 1">
            <a:extLst>
              <a:ext uri="{FF2B5EF4-FFF2-40B4-BE49-F238E27FC236}">
                <a16:creationId xmlns:a16="http://schemas.microsoft.com/office/drawing/2014/main" id="{7D568F1B-3560-4A70-9AF1-DCDB48DCCA2A}"/>
              </a:ext>
            </a:extLst>
          </p:cNvPr>
          <p:cNvSpPr txBox="1">
            <a:spLocks/>
          </p:cNvSpPr>
          <p:nvPr/>
        </p:nvSpPr>
        <p:spPr>
          <a:xfrm>
            <a:off x="579894" y="433631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O que é typescript ?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D9C6C2E-DD2C-4752-B146-50A14BF0F272}"/>
              </a:ext>
            </a:extLst>
          </p:cNvPr>
          <p:cNvSpPr/>
          <p:nvPr/>
        </p:nvSpPr>
        <p:spPr>
          <a:xfrm>
            <a:off x="579894" y="1309598"/>
            <a:ext cx="9736347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</a:rPr>
              <a:t>TypeScript</a:t>
            </a: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</a:rPr>
              <a:t> é uma linguagem de script criada e desenvolvida pela Microsoft. </a:t>
            </a:r>
          </a:p>
          <a:p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</a:rPr>
              <a:t>A sintaxe é um superconjunto de JavaScript, que adiciona tipagem estática opcional - todo código JavaScript também é </a:t>
            </a:r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</a:rPr>
              <a:t>TypeScript</a:t>
            </a: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</a:rPr>
              <a:t> válido.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pt-BR" dirty="0">
                <a:solidFill>
                  <a:schemeClr val="bg1"/>
                </a:solidFill>
              </a:rPr>
              <a:t>Referência: https://pt.wikipedia.org/wiki/TypeScript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D114B8B-2EC7-4B93-B3DA-79DF0E452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550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77B1F8A-007D-4AA8-ADD0-A69EC1900F3E}"/>
              </a:ext>
            </a:extLst>
          </p:cNvPr>
          <p:cNvSpPr txBox="1">
            <a:spLocks/>
          </p:cNvSpPr>
          <p:nvPr/>
        </p:nvSpPr>
        <p:spPr>
          <a:xfrm>
            <a:off x="579894" y="433631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INSTALANDO O TYPESCRIPT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B2598BE-D522-44B8-8AE1-C8C92C542661}"/>
              </a:ext>
            </a:extLst>
          </p:cNvPr>
          <p:cNvSpPr/>
          <p:nvPr/>
        </p:nvSpPr>
        <p:spPr>
          <a:xfrm>
            <a:off x="579894" y="1309598"/>
            <a:ext cx="96682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</a:rPr>
              <a:t>O </a:t>
            </a:r>
            <a:r>
              <a:rPr lang="pt-BR" sz="2400" b="1" dirty="0" err="1">
                <a:solidFill>
                  <a:schemeClr val="bg1"/>
                </a:solidFill>
                <a:latin typeface="arial" panose="020B0604020202020204" pitchFamily="34" charset="0"/>
              </a:rPr>
              <a:t>Typescript</a:t>
            </a:r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</a:rPr>
              <a:t> pode ser instalado via NPM:</a:t>
            </a:r>
            <a:endParaRPr lang="pt-BR" sz="2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188DE1E-46BB-48EF-9574-325FB4DF6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94" y="2103629"/>
            <a:ext cx="4536380" cy="65011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11FC39A-631F-46FF-AF99-150251911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859133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F9277C4-BED1-4367-AC1A-1683B701E5FC}"/>
              </a:ext>
            </a:extLst>
          </p:cNvPr>
          <p:cNvSpPr txBox="1">
            <a:spLocks/>
          </p:cNvSpPr>
          <p:nvPr/>
        </p:nvSpPr>
        <p:spPr>
          <a:xfrm>
            <a:off x="721601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 algn="l">
              <a:defRPr/>
            </a:pPr>
            <a:r>
              <a:rPr lang="pt-BR" sz="2800" dirty="0" err="1"/>
              <a:t>Transpilar</a:t>
            </a:r>
            <a:endParaRPr lang="pt-BR" sz="2800" dirty="0"/>
          </a:p>
          <a:p>
            <a:pPr lvl="0">
              <a:defRPr/>
            </a:pP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A684374-B73F-4244-9648-0CFEF88911F0}"/>
              </a:ext>
            </a:extLst>
          </p:cNvPr>
          <p:cNvSpPr/>
          <p:nvPr/>
        </p:nvSpPr>
        <p:spPr>
          <a:xfrm>
            <a:off x="721601" y="131011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Roboto" panose="02000000000000000000"/>
              </a:rPr>
              <a:t>Transpilar significa converter um código fonte em outro por meio de um processo de compilação, ou seja, o programador escreve o código fonte em uma linguagem que após ser compilada gerará um código equivalente em outra linguagem.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CD86728-7E67-4461-BF2B-8A9DE6BD0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01" y="3618241"/>
            <a:ext cx="4001324" cy="77253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3F14ED8-6438-4169-A5F2-DF1A603A0E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57806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F9277C4-BED1-4367-AC1A-1683B701E5FC}"/>
              </a:ext>
            </a:extLst>
          </p:cNvPr>
          <p:cNvSpPr txBox="1">
            <a:spLocks/>
          </p:cNvSpPr>
          <p:nvPr/>
        </p:nvSpPr>
        <p:spPr>
          <a:xfrm>
            <a:off x="721602" y="554400"/>
            <a:ext cx="9802624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sz="3200" b="1" dirty="0"/>
              <a:t>O que é ES6 ?</a:t>
            </a:r>
            <a:endParaRPr kumimoji="0" lang="en-US" sz="32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DCC9C7F-4F9A-4C94-8123-254F60287D72}"/>
              </a:ext>
            </a:extLst>
          </p:cNvPr>
          <p:cNvSpPr/>
          <p:nvPr/>
        </p:nvSpPr>
        <p:spPr>
          <a:xfrm>
            <a:off x="865804" y="1394633"/>
            <a:ext cx="101069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b="1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ES6, </a:t>
            </a:r>
            <a:r>
              <a:rPr lang="pt-BR" dirty="0" err="1">
                <a:solidFill>
                  <a:schemeClr val="bg1"/>
                </a:solidFill>
              </a:rPr>
              <a:t>ECMAScript</a:t>
            </a:r>
            <a:r>
              <a:rPr lang="pt-BR" dirty="0">
                <a:solidFill>
                  <a:schemeClr val="bg1"/>
                </a:solidFill>
              </a:rPr>
              <a:t> 6 ou ES2015, é simplesmente a mais nova versão do </a:t>
            </a:r>
            <a:r>
              <a:rPr lang="pt-BR" dirty="0" err="1">
                <a:solidFill>
                  <a:schemeClr val="bg1"/>
                </a:solidFill>
              </a:rPr>
              <a:t>JavaScript</a:t>
            </a:r>
            <a:r>
              <a:rPr lang="pt-BR" dirty="0">
                <a:solidFill>
                  <a:schemeClr val="bg1"/>
                </a:solidFill>
              </a:rPr>
              <a:t>.</a:t>
            </a:r>
          </a:p>
          <a:p>
            <a:pPr lvl="0">
              <a:defRPr/>
            </a:pPr>
            <a:endParaRPr lang="en-US" sz="3600" cap="all" dirty="0">
              <a:solidFill>
                <a:schemeClr val="bg1"/>
              </a:solidFill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B44385B-2211-472D-A3B9-66D6BCDC7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38557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F9277C4-BED1-4367-AC1A-1683B701E5FC}"/>
              </a:ext>
            </a:extLst>
          </p:cNvPr>
          <p:cNvSpPr txBox="1">
            <a:spLocks/>
          </p:cNvSpPr>
          <p:nvPr/>
        </p:nvSpPr>
        <p:spPr>
          <a:xfrm>
            <a:off x="730229" y="1123744"/>
            <a:ext cx="4669908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>
              <a:defRPr/>
            </a:pPr>
            <a:r>
              <a:rPr lang="pt-BR" sz="1800" dirty="0"/>
              <a:t>Declarando variáveis </a:t>
            </a:r>
          </a:p>
          <a:p>
            <a:pPr lvl="0">
              <a:defRPr/>
            </a:pP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477B9B-DE6C-4DA1-8BE3-A78C352F4DDE}"/>
              </a:ext>
            </a:extLst>
          </p:cNvPr>
          <p:cNvSpPr txBox="1">
            <a:spLocks/>
          </p:cNvSpPr>
          <p:nvPr/>
        </p:nvSpPr>
        <p:spPr>
          <a:xfrm>
            <a:off x="6498586" y="1096963"/>
            <a:ext cx="4669908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>
              <a:defRPr/>
            </a:pPr>
            <a:r>
              <a:rPr lang="pt-BR" sz="1800" dirty="0"/>
              <a:t>Funções</a:t>
            </a:r>
          </a:p>
          <a:p>
            <a:pPr lvl="0">
              <a:defRPr/>
            </a:pP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41F2055-EF75-43D1-A2DA-A78954D11C48}"/>
              </a:ext>
            </a:extLst>
          </p:cNvPr>
          <p:cNvSpPr txBox="1">
            <a:spLocks/>
          </p:cNvSpPr>
          <p:nvPr/>
        </p:nvSpPr>
        <p:spPr>
          <a:xfrm>
            <a:off x="454184" y="2915805"/>
            <a:ext cx="4669908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>
              <a:defRPr/>
            </a:pPr>
            <a:r>
              <a:rPr lang="pt-BR" sz="1600" dirty="0"/>
              <a:t>Declarando variáveis</a:t>
            </a:r>
          </a:p>
          <a:p>
            <a:pPr lvl="0">
              <a:defRPr/>
            </a:pPr>
            <a:r>
              <a:rPr lang="pt-BR" sz="1600" dirty="0"/>
              <a:t>Com </a:t>
            </a:r>
            <a:r>
              <a:rPr lang="pt-BR" sz="1600" dirty="0" err="1"/>
              <a:t>Let</a:t>
            </a:r>
            <a:r>
              <a:rPr lang="pt-BR" sz="1600" dirty="0"/>
              <a:t> </a:t>
            </a:r>
          </a:p>
          <a:p>
            <a:pPr lvl="0">
              <a:defRPr/>
            </a:pP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C82B72-0036-4FBD-8FCD-04A77D4A5AC1}"/>
              </a:ext>
            </a:extLst>
          </p:cNvPr>
          <p:cNvSpPr txBox="1">
            <a:spLocks/>
          </p:cNvSpPr>
          <p:nvPr/>
        </p:nvSpPr>
        <p:spPr>
          <a:xfrm>
            <a:off x="6498586" y="2941920"/>
            <a:ext cx="4669908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>
              <a:defRPr/>
            </a:pPr>
            <a:r>
              <a:rPr lang="en-US" sz="1800" dirty="0"/>
              <a:t>a</a:t>
            </a:r>
            <a:r>
              <a:rPr lang="pt-BR" sz="1800" dirty="0"/>
              <a:t>pós </a:t>
            </a:r>
            <a:r>
              <a:rPr lang="pt-BR" sz="1800" dirty="0" err="1"/>
              <a:t>transpilado</a:t>
            </a:r>
            <a:endParaRPr lang="pt-BR" sz="1800" dirty="0"/>
          </a:p>
          <a:p>
            <a:pPr lvl="0">
              <a:defRPr/>
            </a:pP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A9AB9C92-C089-4778-93C9-C535A4965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105" y="5080005"/>
            <a:ext cx="3815820" cy="32757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88E6F7D-CDB0-4475-9594-2F849B4999D9}"/>
              </a:ext>
            </a:extLst>
          </p:cNvPr>
          <p:cNvSpPr txBox="1">
            <a:spLocks/>
          </p:cNvSpPr>
          <p:nvPr/>
        </p:nvSpPr>
        <p:spPr>
          <a:xfrm>
            <a:off x="609101" y="4376506"/>
            <a:ext cx="4669908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>
              <a:defRPr/>
            </a:pPr>
            <a:r>
              <a:rPr lang="pt-BR" sz="1800" dirty="0"/>
              <a:t>Constantes</a:t>
            </a:r>
          </a:p>
          <a:p>
            <a:pPr lvl="0">
              <a:defRPr/>
            </a:pP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C405807A-CFF7-4C0B-8D15-4FDED8BE8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697" y="5080005"/>
            <a:ext cx="3508931" cy="34500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383F441-DA9B-4468-B858-F8C380136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477" y="1618529"/>
            <a:ext cx="4029075" cy="36195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07465AF9-430F-40BD-9194-279A2ECB3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0453" y="1536122"/>
            <a:ext cx="3686175" cy="962025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AF6A2EF9-3937-4D08-96BD-9DECA76826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105" y="3671819"/>
            <a:ext cx="3771900" cy="420811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405C6D0C-D265-4A25-996D-FA82A9E4B7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0453" y="3671819"/>
            <a:ext cx="3686175" cy="420811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F6DC0365-7141-491A-A9A8-11F8F6341FBF}"/>
              </a:ext>
            </a:extLst>
          </p:cNvPr>
          <p:cNvSpPr txBox="1">
            <a:spLocks/>
          </p:cNvSpPr>
          <p:nvPr/>
        </p:nvSpPr>
        <p:spPr>
          <a:xfrm>
            <a:off x="6587208" y="4376506"/>
            <a:ext cx="4669908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>
              <a:defRPr/>
            </a:pPr>
            <a:r>
              <a:rPr lang="en-US" sz="1800" dirty="0"/>
              <a:t>a</a:t>
            </a:r>
            <a:r>
              <a:rPr lang="pt-BR" sz="1800" dirty="0"/>
              <a:t>pós </a:t>
            </a:r>
            <a:r>
              <a:rPr lang="pt-BR" sz="1800" dirty="0" err="1"/>
              <a:t>transpilado</a:t>
            </a:r>
            <a:endParaRPr lang="pt-BR" sz="1800" dirty="0"/>
          </a:p>
          <a:p>
            <a:pPr lvl="0">
              <a:defRPr/>
            </a:pP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405CE1A5-B413-4AE3-84CD-81B44E57EC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7ED0046D-F095-43FA-9432-CA2344DEAA61}"/>
              </a:ext>
            </a:extLst>
          </p:cNvPr>
          <p:cNvSpPr txBox="1">
            <a:spLocks/>
          </p:cNvSpPr>
          <p:nvPr/>
        </p:nvSpPr>
        <p:spPr>
          <a:xfrm>
            <a:off x="579894" y="433631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typescript</a:t>
            </a:r>
          </a:p>
        </p:txBody>
      </p:sp>
    </p:spTree>
    <p:extLst>
      <p:ext uri="{BB962C8B-B14F-4D97-AF65-F5344CB8AC3E}">
        <p14:creationId xmlns:p14="http://schemas.microsoft.com/office/powerpoint/2010/main" val="3863983868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15476F4-9253-4F36-AB41-B6C0DD8C7F43}"/>
              </a:ext>
            </a:extLst>
          </p:cNvPr>
          <p:cNvSpPr txBox="1">
            <a:spLocks/>
          </p:cNvSpPr>
          <p:nvPr/>
        </p:nvSpPr>
        <p:spPr>
          <a:xfrm>
            <a:off x="721602" y="554400"/>
            <a:ext cx="9802624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sz="3200" b="1" dirty="0"/>
              <a:t>Declarando Classe</a:t>
            </a:r>
            <a:endParaRPr kumimoji="0" lang="en-US" sz="32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F66FD65-A59C-49D0-B37A-8A5DB35EA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02" y="1791238"/>
            <a:ext cx="7449280" cy="233218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7D232E3-B182-430E-AF44-D036D11E8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09290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15476F4-9253-4F36-AB41-B6C0DD8C7F43}"/>
              </a:ext>
            </a:extLst>
          </p:cNvPr>
          <p:cNvSpPr txBox="1">
            <a:spLocks/>
          </p:cNvSpPr>
          <p:nvPr/>
        </p:nvSpPr>
        <p:spPr>
          <a:xfrm>
            <a:off x="721602" y="554400"/>
            <a:ext cx="9802624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sz="3200" b="1" dirty="0"/>
              <a:t>Arrow </a:t>
            </a:r>
            <a:r>
              <a:rPr lang="pt-BR" sz="3200" b="1" dirty="0" err="1"/>
              <a:t>functions</a:t>
            </a:r>
            <a:endParaRPr kumimoji="0" lang="en-US" sz="32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90E1837-583B-4742-9276-A85BA2133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804" y="3168593"/>
            <a:ext cx="6675948" cy="104379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2675D5F-5EE0-43C5-A6C2-ADABC2DFF6CE}"/>
              </a:ext>
            </a:extLst>
          </p:cNvPr>
          <p:cNvSpPr/>
          <p:nvPr/>
        </p:nvSpPr>
        <p:spPr>
          <a:xfrm>
            <a:off x="865804" y="1394633"/>
            <a:ext cx="101069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b="1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As </a:t>
            </a:r>
            <a:r>
              <a:rPr lang="pt-BR" dirty="0" err="1">
                <a:solidFill>
                  <a:schemeClr val="bg1"/>
                </a:solidFill>
              </a:rPr>
              <a:t>arrows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functions</a:t>
            </a:r>
            <a:r>
              <a:rPr lang="pt-BR" dirty="0">
                <a:solidFill>
                  <a:schemeClr val="bg1"/>
                </a:solidFill>
              </a:rPr>
              <a:t> são uma forma simplificada de utilizar função no ES6.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</a:t>
            </a:r>
            <a:r>
              <a:rPr lang="pt-BR" dirty="0">
                <a:solidFill>
                  <a:schemeClr val="bg1"/>
                </a:solidFill>
              </a:rPr>
              <a:t>xemplo:</a:t>
            </a:r>
          </a:p>
          <a:p>
            <a:pPr lvl="0">
              <a:defRPr/>
            </a:pPr>
            <a:endParaRPr lang="en-US" sz="3600" cap="all" dirty="0">
              <a:solidFill>
                <a:schemeClr val="bg1"/>
              </a:solidFill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A8DB390-FD2B-4A0E-8743-3795A34452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361092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3050695"/>
            <a:ext cx="11474082" cy="756617"/>
          </a:xfrm>
        </p:spPr>
        <p:txBody>
          <a:bodyPr/>
          <a:lstStyle/>
          <a:p>
            <a:r>
              <a:rPr lang="pt-BR" dirty="0" err="1"/>
              <a:t>git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28313215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CB65B3F-485E-4426-B3D3-0B4AF624DB50}"/>
              </a:ext>
            </a:extLst>
          </p:cNvPr>
          <p:cNvSpPr txBox="1">
            <a:spLocks/>
          </p:cNvSpPr>
          <p:nvPr/>
        </p:nvSpPr>
        <p:spPr>
          <a:xfrm>
            <a:off x="888459" y="443131"/>
            <a:ext cx="9845190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O que é o git?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D41C47-17B4-4D9E-B24D-94EB359A2710}"/>
              </a:ext>
            </a:extLst>
          </p:cNvPr>
          <p:cNvSpPr/>
          <p:nvPr/>
        </p:nvSpPr>
        <p:spPr>
          <a:xfrm>
            <a:off x="292111" y="1213735"/>
            <a:ext cx="7619437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Git basicamente é um sistema de controle de versão;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É um software livre;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É utilizado para podermos desenvolver projetos  em que várias pessoas podem contribuir simultaneamente;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Editando e criando novos documentos que os mesmos possam existir sem o risco de suas alterações serem sobrescritas.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1C1610F-D4E5-4E56-B189-C597E1ADB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148" y="2324130"/>
            <a:ext cx="2509501" cy="25095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1DD7FF-6423-4720-BCF1-F27210CB804D}"/>
              </a:ext>
            </a:extLst>
          </p:cNvPr>
          <p:cNvSpPr txBox="1"/>
          <p:nvPr/>
        </p:nvSpPr>
        <p:spPr>
          <a:xfrm>
            <a:off x="649357" y="5499652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Referência: https://git-scm.com</a:t>
            </a:r>
          </a:p>
        </p:txBody>
      </p:sp>
    </p:spTree>
    <p:extLst>
      <p:ext uri="{BB962C8B-B14F-4D97-AF65-F5344CB8AC3E}">
        <p14:creationId xmlns:p14="http://schemas.microsoft.com/office/powerpoint/2010/main" val="2339530151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CB65B3F-485E-4426-B3D3-0B4AF624DB50}"/>
              </a:ext>
            </a:extLst>
          </p:cNvPr>
          <p:cNvSpPr txBox="1">
            <a:spLocks/>
          </p:cNvSpPr>
          <p:nvPr/>
        </p:nvSpPr>
        <p:spPr>
          <a:xfrm>
            <a:off x="888459" y="443131"/>
            <a:ext cx="9845190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Git - Principais comandos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D41C47-17B4-4D9E-B24D-94EB359A2710}"/>
              </a:ext>
            </a:extLst>
          </p:cNvPr>
          <p:cNvSpPr/>
          <p:nvPr/>
        </p:nvSpPr>
        <p:spPr>
          <a:xfrm>
            <a:off x="292111" y="1213735"/>
            <a:ext cx="812301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>
                <a:solidFill>
                  <a:schemeClr val="bg1"/>
                </a:solidFill>
              </a:rPr>
              <a:t>Para realizar a criação de repositórios.</a:t>
            </a:r>
          </a:p>
          <a:p>
            <a:pPr>
              <a:lnSpc>
                <a:spcPct val="150000"/>
              </a:lnSpc>
            </a:pPr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Criar repositório local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</a:rPr>
              <a:t>	 git init &lt;nome do projeto&gt;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Baixar um projeto e o histórico de versões</a:t>
            </a:r>
          </a:p>
          <a:p>
            <a:pPr lvl="1"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</a:rPr>
              <a:t>	git clone &lt;url&gt;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1C1610F-D4E5-4E56-B189-C597E1ADB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148" y="2324130"/>
            <a:ext cx="2509501" cy="250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671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itle 1">
            <a:extLst>
              <a:ext uri="{FF2B5EF4-FFF2-40B4-BE49-F238E27FC236}">
                <a16:creationId xmlns:a16="http://schemas.microsoft.com/office/drawing/2014/main" id="{7D568F1B-3560-4A70-9AF1-DCDB48DCCA2A}"/>
              </a:ext>
            </a:extLst>
          </p:cNvPr>
          <p:cNvSpPr txBox="1">
            <a:spLocks/>
          </p:cNvSpPr>
          <p:nvPr/>
        </p:nvSpPr>
        <p:spPr>
          <a:xfrm>
            <a:off x="41599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Principais</a:t>
            </a: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</a:t>
            </a: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Editores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70E32311-7C4C-4E43-9153-F5EAD5806372}"/>
              </a:ext>
            </a:extLst>
          </p:cNvPr>
          <p:cNvGrpSpPr/>
          <p:nvPr/>
        </p:nvGrpSpPr>
        <p:grpSpPr>
          <a:xfrm>
            <a:off x="1000981" y="2650122"/>
            <a:ext cx="10505848" cy="2501636"/>
            <a:chOff x="1295400" y="579782"/>
            <a:chExt cx="10505848" cy="2501636"/>
          </a:xfrm>
        </p:grpSpPr>
        <p:pic>
          <p:nvPicPr>
            <p:cNvPr id="39" name="Picture 2" descr="Resultado de imagem para atom logo">
              <a:extLst>
                <a:ext uri="{FF2B5EF4-FFF2-40B4-BE49-F238E27FC236}">
                  <a16:creationId xmlns:a16="http://schemas.microsoft.com/office/drawing/2014/main" id="{1D10FBEE-3BDC-4E74-82C9-4B1C17740D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400" y="685800"/>
              <a:ext cx="1252330" cy="1252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Resultado de imagem para sublime text logo">
              <a:extLst>
                <a:ext uri="{FF2B5EF4-FFF2-40B4-BE49-F238E27FC236}">
                  <a16:creationId xmlns:a16="http://schemas.microsoft.com/office/drawing/2014/main" id="{F1CFC708-4A82-4EDE-BB61-248F03B7EF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2887" y="692426"/>
              <a:ext cx="1245704" cy="1245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6" descr="Resultado de imagem para brackets logo">
              <a:extLst>
                <a:ext uri="{FF2B5EF4-FFF2-40B4-BE49-F238E27FC236}">
                  <a16:creationId xmlns:a16="http://schemas.microsoft.com/office/drawing/2014/main" id="{86140E02-5C32-460F-8118-F7731E466B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0244" y="579782"/>
              <a:ext cx="1464366" cy="1464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8" descr="Resultado de imagem para vscode logo">
              <a:extLst>
                <a:ext uri="{FF2B5EF4-FFF2-40B4-BE49-F238E27FC236}">
                  <a16:creationId xmlns:a16="http://schemas.microsoft.com/office/drawing/2014/main" id="{3F03B70B-67D3-4983-B44E-4A60141AA0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6264" y="579782"/>
              <a:ext cx="1470128" cy="1464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017BAF9D-91D9-4536-AE61-162B7FFEBA12}"/>
                </a:ext>
              </a:extLst>
            </p:cNvPr>
            <p:cNvSpPr txBox="1"/>
            <p:nvPr/>
          </p:nvSpPr>
          <p:spPr>
            <a:xfrm>
              <a:off x="1295400" y="2435087"/>
              <a:ext cx="1639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Atom 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62C70239-A96F-4838-9C92-9E8A382DD34D}"/>
                </a:ext>
              </a:extLst>
            </p:cNvPr>
            <p:cNvSpPr txBox="1"/>
            <p:nvPr/>
          </p:nvSpPr>
          <p:spPr>
            <a:xfrm>
              <a:off x="3748978" y="2435087"/>
              <a:ext cx="20176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Sublime Text</a:t>
              </a:r>
            </a:p>
            <a:p>
              <a:endParaRPr lang="pt-BR" dirty="0"/>
            </a:p>
          </p:txBody>
        </p: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6A7053D7-5BF4-4A45-A0D8-8076B2219C09}"/>
                </a:ext>
              </a:extLst>
            </p:cNvPr>
            <p:cNvSpPr txBox="1"/>
            <p:nvPr/>
          </p:nvSpPr>
          <p:spPr>
            <a:xfrm>
              <a:off x="6580244" y="2435087"/>
              <a:ext cx="1679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Brackets</a:t>
              </a:r>
            </a:p>
          </p:txBody>
        </p: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AC561A38-50FF-4F5C-BE8A-5978F5C3FC16}"/>
                </a:ext>
              </a:extLst>
            </p:cNvPr>
            <p:cNvSpPr txBox="1"/>
            <p:nvPr/>
          </p:nvSpPr>
          <p:spPr>
            <a:xfrm>
              <a:off x="9466404" y="2454778"/>
              <a:ext cx="23348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Visual Studio Code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6E9CE0B2-9D85-4E47-8A28-3C1BD3AC46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74800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CB65B3F-485E-4426-B3D3-0B4AF624DB50}"/>
              </a:ext>
            </a:extLst>
          </p:cNvPr>
          <p:cNvSpPr txBox="1">
            <a:spLocks/>
          </p:cNvSpPr>
          <p:nvPr/>
        </p:nvSpPr>
        <p:spPr>
          <a:xfrm>
            <a:off x="888459" y="443131"/>
            <a:ext cx="9845190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git - Principais comandos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D41C47-17B4-4D9E-B24D-94EB359A2710}"/>
              </a:ext>
            </a:extLst>
          </p:cNvPr>
          <p:cNvSpPr/>
          <p:nvPr/>
        </p:nvSpPr>
        <p:spPr>
          <a:xfrm>
            <a:off x="292111" y="1213735"/>
            <a:ext cx="849408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>
                <a:solidFill>
                  <a:schemeClr val="bg1"/>
                </a:solidFill>
              </a:rPr>
              <a:t>Para realizar mudanças.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Lista arquivos novos ou modificados</a:t>
            </a:r>
          </a:p>
          <a:p>
            <a:pPr lvl="1"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</a:rPr>
              <a:t>	git status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Mostra diferença nos arquivos</a:t>
            </a:r>
          </a:p>
          <a:p>
            <a:pPr lvl="1"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</a:rPr>
              <a:t>	git diff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Faz o snapshot de um arquivo na preparação para versionamento</a:t>
            </a:r>
          </a:p>
          <a:p>
            <a:pPr lvl="1"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</a:rPr>
              <a:t>	git add &lt;arquivo&gt;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Grava o snapshot permanentemente do arquivo no histórico de versão	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</a:rPr>
              <a:t>	git commit -m “descrição alteração”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1C1610F-D4E5-4E56-B189-C597E1ADB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148" y="2324130"/>
            <a:ext cx="2509501" cy="250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7706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CB65B3F-485E-4426-B3D3-0B4AF624DB50}"/>
              </a:ext>
            </a:extLst>
          </p:cNvPr>
          <p:cNvSpPr txBox="1">
            <a:spLocks/>
          </p:cNvSpPr>
          <p:nvPr/>
        </p:nvSpPr>
        <p:spPr>
          <a:xfrm>
            <a:off x="888459" y="443131"/>
            <a:ext cx="9845190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Git - Principais comandos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D41C47-17B4-4D9E-B24D-94EB359A2710}"/>
              </a:ext>
            </a:extLst>
          </p:cNvPr>
          <p:cNvSpPr/>
          <p:nvPr/>
        </p:nvSpPr>
        <p:spPr>
          <a:xfrm>
            <a:off x="292111" y="1028205"/>
            <a:ext cx="849408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>
                <a:solidFill>
                  <a:schemeClr val="bg1"/>
                </a:solidFill>
              </a:rPr>
              <a:t>Para realizar mudanças em grupo.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Lista todos os branches locais no repositório atual</a:t>
            </a:r>
          </a:p>
          <a:p>
            <a:pPr lvl="1"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</a:rPr>
              <a:t>	git branch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Cria um novo branch</a:t>
            </a:r>
          </a:p>
          <a:p>
            <a:pPr lvl="1"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</a:rPr>
              <a:t>	git branch &lt;nome do branch&gt;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Muda para um branch especifico</a:t>
            </a:r>
          </a:p>
          <a:p>
            <a:pPr lvl="1"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</a:rPr>
              <a:t>	git checkout &lt;nome do branch&gt;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Realiza o merge do branch atual para um especifico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</a:rPr>
              <a:t>	git merge &lt;nome do branch&gt;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Exclui um branch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</a:rPr>
              <a:t>	git branch -d &lt;nome do branch&gt;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1C1610F-D4E5-4E56-B189-C597E1ADB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148" y="2324130"/>
            <a:ext cx="2509501" cy="250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55248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D41C47-17B4-4D9E-B24D-94EB359A2710}"/>
              </a:ext>
            </a:extLst>
          </p:cNvPr>
          <p:cNvSpPr/>
          <p:nvPr/>
        </p:nvSpPr>
        <p:spPr>
          <a:xfrm>
            <a:off x="268782" y="1582555"/>
            <a:ext cx="10624505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O GitHub é um serviço web que oferece diversas funcionalidades extras aplicadas ao git;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Onde você pode hospedar gratuitamente seus projetos;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Projetos com desenvolvimento OpenSource estão disponiveis para poder acompanhar ou sugerir modificações;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O Angular é um dos projetos disponíveis.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1DD7FF-6423-4720-BCF1-F27210CB804D}"/>
              </a:ext>
            </a:extLst>
          </p:cNvPr>
          <p:cNvSpPr txBox="1"/>
          <p:nvPr/>
        </p:nvSpPr>
        <p:spPr>
          <a:xfrm>
            <a:off x="649357" y="5499652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Referência: https://github.com/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79EA91-E98A-4322-8F3B-7038E8618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87" y="111485"/>
            <a:ext cx="3968714" cy="147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36433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C1AB8-859B-49DB-B43F-B32521DAF1A2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B8D434-498A-4E93-A8EA-C2E3DBBF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6DBF4CA-3C25-435F-B1F8-6E49E461A2BD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0584C96-7197-4BEC-ADA8-61F91D2806A7}"/>
              </a:ext>
            </a:extLst>
          </p:cNvPr>
          <p:cNvSpPr txBox="1">
            <a:spLocks/>
          </p:cNvSpPr>
          <p:nvPr/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4B853E3-74A4-4D12-96FD-45BA55FF8140}"/>
              </a:ext>
            </a:extLst>
          </p:cNvPr>
          <p:cNvSpPr txBox="1">
            <a:spLocks/>
          </p:cNvSpPr>
          <p:nvPr/>
        </p:nvSpPr>
        <p:spPr>
          <a:xfrm>
            <a:off x="563226" y="443131"/>
            <a:ext cx="10270415" cy="83496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599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1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32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64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96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28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99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pt-BR" dirty="0"/>
              <a:t>Git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19D420-E2DB-4F49-BAA3-8A8E8F50D027}"/>
              </a:ext>
            </a:extLst>
          </p:cNvPr>
          <p:cNvSpPr/>
          <p:nvPr/>
        </p:nvSpPr>
        <p:spPr>
          <a:xfrm>
            <a:off x="3730996" y="1906154"/>
            <a:ext cx="5214222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Quais as dúvidas?</a:t>
            </a:r>
          </a:p>
        </p:txBody>
      </p:sp>
    </p:spTree>
    <p:extLst>
      <p:ext uri="{BB962C8B-B14F-4D97-AF65-F5344CB8AC3E}">
        <p14:creationId xmlns:p14="http://schemas.microsoft.com/office/powerpoint/2010/main" val="291088108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58"/>
          <p:cNvSpPr txBox="1">
            <a:spLocks/>
          </p:cNvSpPr>
          <p:nvPr/>
        </p:nvSpPr>
        <p:spPr>
          <a:xfrm>
            <a:off x="359309" y="2797395"/>
            <a:ext cx="5176518" cy="39382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9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987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480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97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algn="l" defTabSz="914217"/>
            <a:r>
              <a:rPr lang="en-US" sz="3199" dirty="0">
                <a:solidFill>
                  <a:srgbClr val="FFFFFF"/>
                </a:solidFill>
              </a:rPr>
              <a:t>Angular </a:t>
            </a:r>
            <a:r>
              <a:rPr lang="en-US" sz="3199" dirty="0" err="1">
                <a:solidFill>
                  <a:srgbClr val="FFFFFF"/>
                </a:solidFill>
              </a:rPr>
              <a:t>trainning</a:t>
            </a:r>
            <a:endParaRPr lang="en-US" sz="3199" dirty="0">
              <a:solidFill>
                <a:srgbClr val="FFFFF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59309" y="3324196"/>
            <a:ext cx="3634535" cy="262739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defTabSz="914217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</a:pP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Requisitos</a:t>
            </a:r>
            <a:r>
              <a:rPr lang="en-US" sz="2200" dirty="0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 - </a:t>
            </a: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Estrutural</a:t>
            </a:r>
            <a:endParaRPr lang="en-US" sz="2200" dirty="0">
              <a:solidFill>
                <a:srgbClr val="FFFFFF"/>
              </a:solidFill>
              <a:latin typeface="Arial" charset="0"/>
              <a:cs typeface="Gotham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908745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8959" y="2485956"/>
            <a:ext cx="11474082" cy="2215607"/>
          </a:xfrm>
        </p:spPr>
        <p:txBody>
          <a:bodyPr/>
          <a:lstStyle/>
          <a:p>
            <a:r>
              <a:rPr lang="en-US" dirty="0" err="1"/>
              <a:t>Configuração</a:t>
            </a:r>
            <a:endParaRPr lang="en-US" dirty="0"/>
          </a:p>
          <a:p>
            <a:r>
              <a:rPr lang="en-US" dirty="0"/>
              <a:t>De</a:t>
            </a:r>
          </a:p>
          <a:p>
            <a:r>
              <a:rPr lang="en-US" dirty="0" err="1"/>
              <a:t>ambiente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57493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Primeiros</a:t>
            </a: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</a:t>
            </a: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passos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Angular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algumas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ferramentas: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Node.js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npm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 CLI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BFEFA4-28EE-4C0D-ADB6-119FAAEAD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56" y="3351053"/>
            <a:ext cx="3922827" cy="24030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A4C484-AD87-4562-99D7-D684DAFC71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139" y="3812847"/>
            <a:ext cx="3736593" cy="14541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89B3B9F-3738-48ED-9778-2249761B6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2133" y="3448549"/>
            <a:ext cx="2202737" cy="220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79553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Node.js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plataforma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códigos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JavaScript.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Node.js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aplicações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JavaScript fora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browser.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 o Node.js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aplicações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server-side,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seja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aplicações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JavaScript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executam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servidor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Também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possível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aplicações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desde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Single Page Applications,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justamente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Angular,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até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aplicativos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nativos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dispositivos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móveis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Site: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https://nodejs.org/en/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937789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npm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gerenciador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pacotes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Node.js.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Através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efetuar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pacotes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reutilizáveis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Antes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algum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pacote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verifique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site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algum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pacote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atender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necessidade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Site: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https://www.npmjs.com/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394956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instalação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AF64A2-F4ED-49AF-8C2A-75D000106120}"/>
              </a:ext>
            </a:extLst>
          </p:cNvPr>
          <p:cNvGrpSpPr/>
          <p:nvPr/>
        </p:nvGrpSpPr>
        <p:grpSpPr>
          <a:xfrm>
            <a:off x="10423468" y="364535"/>
            <a:ext cx="1402533" cy="851660"/>
            <a:chOff x="10192810" y="246341"/>
            <a:chExt cx="1402533" cy="8516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F319D-3A6B-48D0-9BFE-D8BF33068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810" y="318010"/>
              <a:ext cx="779991" cy="77999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50B19F-7343-4329-8BEA-F945BEA3F368}"/>
                </a:ext>
              </a:extLst>
            </p:cNvPr>
            <p:cNvSpPr txBox="1"/>
            <p:nvPr/>
          </p:nvSpPr>
          <p:spPr>
            <a:xfrm>
              <a:off x="10972801" y="246341"/>
              <a:ext cx="622542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C000"/>
                  </a:solidFill>
                </a:rPr>
                <a:t>15</a:t>
              </a:r>
            </a:p>
            <a:p>
              <a:pPr algn="ctr"/>
              <a:r>
                <a:rPr lang="en-US" dirty="0">
                  <a:solidFill>
                    <a:srgbClr val="FFC000"/>
                  </a:solidFill>
                </a:rPr>
                <a:t>MIN</a:t>
              </a:r>
              <a:endParaRPr lang="pt-BR" dirty="0">
                <a:solidFill>
                  <a:srgbClr val="FFC000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1ABCE2A-3C84-4DC0-8CAC-3308F20A47CC}"/>
              </a:ext>
            </a:extLst>
          </p:cNvPr>
          <p:cNvSpPr txBox="1"/>
          <p:nvPr/>
        </p:nvSpPr>
        <p:spPr>
          <a:xfrm>
            <a:off x="691978" y="1488445"/>
            <a:ext cx="10981038" cy="435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realizamos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Node.js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também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Neste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site do Node.js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fazer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download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Windows,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instalador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famoso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Next, Next e Finish.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Também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possível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Node.js para Linux e macOS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linha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verificarmos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o Node.js e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foram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sucesso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Prompt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(Windows), Shell (Linux)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Terminal (macOS).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Node.js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executarmos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–v 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exibir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Node.js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exibir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significa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foi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reconhecido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o node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foi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sucesso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maneira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commando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npm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–v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verificarmos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86866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1">
            <a:extLst>
              <a:ext uri="{FF2B5EF4-FFF2-40B4-BE49-F238E27FC236}">
                <a16:creationId xmlns:a16="http://schemas.microsoft.com/office/drawing/2014/main" id="{C53AF004-D41B-4C41-A026-007CD3EF1B39}"/>
              </a:ext>
            </a:extLst>
          </p:cNvPr>
          <p:cNvSpPr txBox="1">
            <a:spLocks/>
          </p:cNvSpPr>
          <p:nvPr/>
        </p:nvSpPr>
        <p:spPr>
          <a:xfrm>
            <a:off x="-14808" y="588812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>
              <a:defRPr/>
            </a:pPr>
            <a:r>
              <a:rPr lang="pt-BR" dirty="0"/>
              <a:t>Porque usar Visual Studio </a:t>
            </a:r>
            <a:r>
              <a:rPr lang="pt-BR" dirty="0" err="1"/>
              <a:t>Code</a:t>
            </a:r>
            <a:r>
              <a:rPr lang="pt-BR" dirty="0"/>
              <a:t>?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75" name="Picture 2" descr="Resultado de imagem para vscode logo">
            <a:extLst>
              <a:ext uri="{FF2B5EF4-FFF2-40B4-BE49-F238E27FC236}">
                <a16:creationId xmlns:a16="http://schemas.microsoft.com/office/drawing/2014/main" id="{C227DCD1-192E-4BE1-B255-A6E9C7EB6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748" y="1265276"/>
            <a:ext cx="4966253" cy="496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6190000A-1196-4048-BC7A-06074E31AD6F}"/>
              </a:ext>
            </a:extLst>
          </p:cNvPr>
          <p:cNvSpPr txBox="1"/>
          <p:nvPr/>
        </p:nvSpPr>
        <p:spPr>
          <a:xfrm>
            <a:off x="862642" y="2303253"/>
            <a:ext cx="49946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Multiplataforma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Extensivo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Git </a:t>
            </a:r>
            <a:r>
              <a:rPr lang="en-US" sz="2400" dirty="0" err="1">
                <a:solidFill>
                  <a:schemeClr val="bg1"/>
                </a:solidFill>
              </a:rPr>
              <a:t>integrado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Escrevemos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menos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C6FF7B29-5C73-4659-9530-8EB7AB782608}"/>
              </a:ext>
            </a:extLst>
          </p:cNvPr>
          <p:cNvSpPr/>
          <p:nvPr/>
        </p:nvSpPr>
        <p:spPr>
          <a:xfrm>
            <a:off x="862642" y="5862197"/>
            <a:ext cx="4608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dirty="0" err="1">
                <a:solidFill>
                  <a:schemeClr val="bg1"/>
                </a:solidFill>
              </a:rPr>
              <a:t>Referência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pt-BR" u="sng" dirty="0">
                <a:solidFill>
                  <a:schemeClr val="bg1"/>
                </a:solidFill>
                <a:hlinkClick r:id="rId3"/>
              </a:rPr>
              <a:t>https://code.visualstudio.com/docs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A1F7607-6C40-45E4-B66C-8D88DB738F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67912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A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8E420F-271A-4F9A-BE45-9853FB0DEAF5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>
              <a:defRPr/>
            </a:pPr>
            <a:r>
              <a:rPr lang="en-US" dirty="0">
                <a:solidFill>
                  <a:srgbClr val="FFFFFF"/>
                </a:solidFill>
              </a:rPr>
              <a:t>RESULTADO ESPERADO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839DD5-73C6-49CB-AF4C-B3FAABA96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043" y="1382879"/>
            <a:ext cx="6057515" cy="496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9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3050695"/>
            <a:ext cx="11474082" cy="756617"/>
          </a:xfrm>
        </p:spPr>
        <p:txBody>
          <a:bodyPr/>
          <a:lstStyle/>
          <a:p>
            <a:r>
              <a:rPr lang="en-US" dirty="0"/>
              <a:t>Angular cli</a:t>
            </a:r>
          </a:p>
        </p:txBody>
      </p:sp>
    </p:spTree>
    <p:extLst>
      <p:ext uri="{BB962C8B-B14F-4D97-AF65-F5344CB8AC3E}">
        <p14:creationId xmlns:p14="http://schemas.microsoft.com/office/powerpoint/2010/main" val="3131369326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O que é o angular cli?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pacote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JavaScript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automatiza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rotinas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desenvolvimento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próprio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 Angular CLI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interface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linha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aplicações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Angular.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Através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Angular CLI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forma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rápida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fácil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funcional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melhores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práticas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Também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serviços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seja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diversos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recursos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ajuda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deixando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trabalho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rápido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Angular CLI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também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servidores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testes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desenvolvimento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dele Podemos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também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Build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Site: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https://cli.angular.io/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022545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>
                <a:solidFill>
                  <a:srgbClr val="FFFFFF"/>
                </a:solidFill>
              </a:rPr>
              <a:t>instalação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AF64A2-F4ED-49AF-8C2A-75D000106120}"/>
              </a:ext>
            </a:extLst>
          </p:cNvPr>
          <p:cNvGrpSpPr/>
          <p:nvPr/>
        </p:nvGrpSpPr>
        <p:grpSpPr>
          <a:xfrm>
            <a:off x="10423468" y="364535"/>
            <a:ext cx="1402533" cy="851660"/>
            <a:chOff x="10192810" y="246341"/>
            <a:chExt cx="1402533" cy="8516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F319D-3A6B-48D0-9BFE-D8BF33068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810" y="318010"/>
              <a:ext cx="779991" cy="77999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50B19F-7343-4329-8BEA-F945BEA3F368}"/>
                </a:ext>
              </a:extLst>
            </p:cNvPr>
            <p:cNvSpPr txBox="1"/>
            <p:nvPr/>
          </p:nvSpPr>
          <p:spPr>
            <a:xfrm>
              <a:off x="10972801" y="246341"/>
              <a:ext cx="622542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C000"/>
                  </a:solidFill>
                </a:rPr>
                <a:t>15</a:t>
              </a:r>
            </a:p>
            <a:p>
              <a:pPr algn="ctr"/>
              <a:r>
                <a:rPr lang="en-US" dirty="0">
                  <a:solidFill>
                    <a:srgbClr val="FFC000"/>
                  </a:solidFill>
                </a:rPr>
                <a:t>MIN</a:t>
              </a:r>
              <a:endParaRPr lang="pt-BR" dirty="0">
                <a:solidFill>
                  <a:srgbClr val="FFC000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1ABCE2A-3C84-4DC0-8CAC-3308F20A47CC}"/>
              </a:ext>
            </a:extLst>
          </p:cNvPr>
          <p:cNvSpPr txBox="1"/>
          <p:nvPr/>
        </p:nvSpPr>
        <p:spPr>
          <a:xfrm>
            <a:off x="691978" y="1488445"/>
            <a:ext cx="1098103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fazer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Angular CLI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pacote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Prompt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rodar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seguinte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npm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install –g @angular/cli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Após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commando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permitirá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pacote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Angular CLI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verificarmos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foi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sucesso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 –v .</a:t>
            </a:r>
            <a:endParaRPr lang="pt-BR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ED558C-4D95-4CAF-8034-C1DF08294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594" y="3773152"/>
            <a:ext cx="4035640" cy="293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30846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</a:rPr>
              <a:t>PRINCIPAIS COMANDOS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Angular CLI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possui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diversos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facilitar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desenvolvedores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 new my-app-name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novo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 generate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serviços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pipes.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 serve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servidor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local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testarmos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desenvolvimento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 help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mostra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possíveis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poderão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883434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Utilizando</a:t>
            </a: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angular cli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AF64A2-F4ED-49AF-8C2A-75D000106120}"/>
              </a:ext>
            </a:extLst>
          </p:cNvPr>
          <p:cNvGrpSpPr/>
          <p:nvPr/>
        </p:nvGrpSpPr>
        <p:grpSpPr>
          <a:xfrm>
            <a:off x="10423468" y="364535"/>
            <a:ext cx="1402533" cy="851660"/>
            <a:chOff x="10192810" y="246341"/>
            <a:chExt cx="1402533" cy="8516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F319D-3A6B-48D0-9BFE-D8BF33068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810" y="318010"/>
              <a:ext cx="779991" cy="77999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50B19F-7343-4329-8BEA-F945BEA3F368}"/>
                </a:ext>
              </a:extLst>
            </p:cNvPr>
            <p:cNvSpPr txBox="1"/>
            <p:nvPr/>
          </p:nvSpPr>
          <p:spPr>
            <a:xfrm>
              <a:off x="10972801" y="246341"/>
              <a:ext cx="622542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C000"/>
                  </a:solidFill>
                </a:rPr>
                <a:t>15</a:t>
              </a:r>
            </a:p>
            <a:p>
              <a:pPr algn="ctr"/>
              <a:r>
                <a:rPr lang="en-US" dirty="0">
                  <a:solidFill>
                    <a:srgbClr val="FFC000"/>
                  </a:solidFill>
                </a:rPr>
                <a:t>MIN</a:t>
              </a:r>
              <a:endParaRPr lang="pt-BR" dirty="0">
                <a:solidFill>
                  <a:srgbClr val="FFC000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1ABCE2A-3C84-4DC0-8CAC-3308F20A47CC}"/>
              </a:ext>
            </a:extLst>
          </p:cNvPr>
          <p:cNvSpPr txBox="1"/>
          <p:nvPr/>
        </p:nvSpPr>
        <p:spPr>
          <a:xfrm>
            <a:off x="691978" y="1488445"/>
            <a:ext cx="109810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praticar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melhor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treiná-los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meu-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Lembrando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pasta com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seguir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necessário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rodar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próximos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desta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pasta.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seguida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start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o teste local.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Agora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 </a:t>
            </a: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306020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A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8E420F-271A-4F9A-BE45-9853FB0DEAF5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>
              <a:defRPr/>
            </a:pPr>
            <a:r>
              <a:rPr lang="en-US" dirty="0">
                <a:solidFill>
                  <a:srgbClr val="FFFFFF"/>
                </a:solidFill>
              </a:rPr>
              <a:t>RESULTADO ESPERADO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094326-3DA9-4815-AC92-7177A6DC8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711" y="1851284"/>
            <a:ext cx="7810179" cy="447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0313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3050695"/>
            <a:ext cx="11474082" cy="756617"/>
          </a:xfrm>
        </p:spPr>
        <p:txBody>
          <a:bodyPr/>
          <a:lstStyle/>
          <a:p>
            <a:r>
              <a:rPr lang="en-US" dirty="0" err="1"/>
              <a:t>Estrutura</a:t>
            </a:r>
            <a:r>
              <a:rPr lang="en-US" dirty="0"/>
              <a:t> de pastas</a:t>
            </a:r>
          </a:p>
        </p:txBody>
      </p:sp>
    </p:spTree>
    <p:extLst>
      <p:ext uri="{BB962C8B-B14F-4D97-AF65-F5344CB8AC3E}">
        <p14:creationId xmlns:p14="http://schemas.microsoft.com/office/powerpoint/2010/main" val="1607324129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Entendendo</a:t>
            </a: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a </a:t>
            </a: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estrutura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Angular CLI,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mesmo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disponibiliza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estrutura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pastas.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estrutura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pastas é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padrão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pela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maioria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Angular.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2B88AE-B9DF-49C9-9D5B-882078595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5884" y="2358182"/>
            <a:ext cx="2232840" cy="435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320699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458706"/>
            <a:ext cx="10981038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node_modules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Contém os pacotes npm da aplicação, todas a bibliotecas e dependências.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package.json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este arquivo contém as informações de comandos de scripts.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tsconfig.json: 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arquivo de configuração do TypeScript.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angular-cli.json: 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arquivo fundamental para parametrizar as informações básicas do projeto.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src: 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diretório que irá conter toda a codificação da aplicação.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src/assets: 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onde serão incluídos os arquivos estáticos da aplicação. Imagens, Arquivos Js, Arquivos CSS.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src/app: 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onde serão criados os componentes que serão utilizados na aplicação.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app.module.ts: 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módulo da aplicação.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*.component: 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são os arquivos de componentes da aplicação.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app.component.ts: 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são as classes dos componentes que irão controlar o HTML.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app.component.html: 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arquivos HTML.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app.component.spec.ts: 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arquivos de teste.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app.component.css: 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arquivos css do componente.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/app/s</a:t>
            </a: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hared: 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 é criada automaticamente, porém podemos criar esta pasta para recursos compartilhados.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/app/*: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diretórios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forma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./e2e: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 a pasta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testes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funcionais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3098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3050695"/>
            <a:ext cx="11474082" cy="756617"/>
          </a:xfrm>
        </p:spPr>
        <p:txBody>
          <a:bodyPr/>
          <a:lstStyle/>
          <a:p>
            <a:r>
              <a:rPr lang="en-US" dirty="0"/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2809928800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3050695"/>
            <a:ext cx="11474082" cy="756617"/>
          </a:xfrm>
        </p:spPr>
        <p:txBody>
          <a:bodyPr/>
          <a:lstStyle/>
          <a:p>
            <a:r>
              <a:rPr lang="en-US" dirty="0"/>
              <a:t>lint</a:t>
            </a:r>
          </a:p>
        </p:txBody>
      </p:sp>
    </p:spTree>
    <p:extLst>
      <p:ext uri="{BB962C8B-B14F-4D97-AF65-F5344CB8AC3E}">
        <p14:creationId xmlns:p14="http://schemas.microsoft.com/office/powerpoint/2010/main" val="2372819272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O que é lint?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lint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escaneamos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código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desenvolvedor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procurando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vírgula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faltando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um import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vírgula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faltando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maioria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editores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VSCode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Sublime, Atom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possuem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plugins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ajudar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fazer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lint.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Além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desses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plugins,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também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arquivo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compartilhado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desenvolvedores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Este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arquivo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tamanho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tabulação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indentação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fazendo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desenvolvedores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possuam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padrão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Angular CLI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vez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também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ajuda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lint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através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 lint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escanear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código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verificar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mesmo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acordo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o style guide.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muito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Style Guide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ajuda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padrão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código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205791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Utilizando</a:t>
            </a: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o ng lint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AF64A2-F4ED-49AF-8C2A-75D000106120}"/>
              </a:ext>
            </a:extLst>
          </p:cNvPr>
          <p:cNvGrpSpPr/>
          <p:nvPr/>
        </p:nvGrpSpPr>
        <p:grpSpPr>
          <a:xfrm>
            <a:off x="10423468" y="364535"/>
            <a:ext cx="1402533" cy="851660"/>
            <a:chOff x="10192810" y="246341"/>
            <a:chExt cx="1402533" cy="8516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F319D-3A6B-48D0-9BFE-D8BF33068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810" y="318010"/>
              <a:ext cx="779991" cy="77999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50B19F-7343-4329-8BEA-F945BEA3F368}"/>
                </a:ext>
              </a:extLst>
            </p:cNvPr>
            <p:cNvSpPr txBox="1"/>
            <p:nvPr/>
          </p:nvSpPr>
          <p:spPr>
            <a:xfrm>
              <a:off x="10972801" y="246341"/>
              <a:ext cx="622542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C000"/>
                  </a:solidFill>
                </a:rPr>
                <a:t>15</a:t>
              </a:r>
            </a:p>
            <a:p>
              <a:pPr algn="ctr"/>
              <a:r>
                <a:rPr lang="en-US" dirty="0">
                  <a:solidFill>
                    <a:srgbClr val="FFC000"/>
                  </a:solidFill>
                </a:rPr>
                <a:t>MIN</a:t>
              </a:r>
              <a:endParaRPr lang="pt-BR" dirty="0">
                <a:solidFill>
                  <a:srgbClr val="FFC000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1ABCE2A-3C84-4DC0-8CAC-3308F20A47CC}"/>
              </a:ext>
            </a:extLst>
          </p:cNvPr>
          <p:cNvSpPr txBox="1"/>
          <p:nvPr/>
        </p:nvSpPr>
        <p:spPr>
          <a:xfrm>
            <a:off x="691978" y="1488445"/>
            <a:ext cx="109810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visualizarmos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ng lint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funcionamento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novo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Neste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causar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colocando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-e-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virgula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arquivo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app.component.ts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Agora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rodar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o live code!</a:t>
            </a:r>
            <a:endParaRPr lang="pt-BR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046693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A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8E420F-271A-4F9A-BE45-9853FB0DEAF5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>
              <a:defRPr/>
            </a:pPr>
            <a:r>
              <a:rPr lang="en-US" dirty="0">
                <a:solidFill>
                  <a:srgbClr val="FFFFFF"/>
                </a:solidFill>
              </a:rPr>
              <a:t>RESULTADO ESPERADO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E9A4D7-2073-49BF-B920-A831CE441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561" y="2479589"/>
            <a:ext cx="10000479" cy="234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205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3050695"/>
            <a:ext cx="11474082" cy="756617"/>
          </a:xfrm>
        </p:spPr>
        <p:txBody>
          <a:bodyPr/>
          <a:lstStyle/>
          <a:p>
            <a:r>
              <a:rPr lang="en-US" dirty="0"/>
              <a:t>TESTES</a:t>
            </a:r>
          </a:p>
        </p:txBody>
      </p:sp>
    </p:spTree>
    <p:extLst>
      <p:ext uri="{BB962C8B-B14F-4D97-AF65-F5344CB8AC3E}">
        <p14:creationId xmlns:p14="http://schemas.microsoft.com/office/powerpoint/2010/main" val="29536016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TESTES UNITÁRIOS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Angular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testes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unitários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seja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possível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scripts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capazes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comportamento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cenários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distintos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testes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unitários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garantem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inserido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real,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comportará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forma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esperada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Estes testes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components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pasta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sufixo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.spec 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90997D-4566-4456-9678-CC8A43FB1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1247" y="3842936"/>
            <a:ext cx="47625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4556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TESTES </a:t>
            </a: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funcionais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Chamados de testes end to end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E2E.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testarmos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funcionamento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fluxo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navegação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usuário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real.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também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conseguimos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encontrar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divergências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entre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browser.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arquivos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teste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funcionais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ficam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pasta ./e2e/ .</a:t>
            </a: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589936-8B1A-401E-BD40-817452575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264" y="3451655"/>
            <a:ext cx="3655074" cy="297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05597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58"/>
          <p:cNvSpPr txBox="1">
            <a:spLocks/>
          </p:cNvSpPr>
          <p:nvPr/>
        </p:nvSpPr>
        <p:spPr>
          <a:xfrm>
            <a:off x="359309" y="2797395"/>
            <a:ext cx="5176518" cy="39382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9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987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480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97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algn="l" defTabSz="914217"/>
            <a:r>
              <a:rPr lang="en-US" sz="3199" dirty="0">
                <a:solidFill>
                  <a:srgbClr val="FFFFFF"/>
                </a:solidFill>
              </a:rPr>
              <a:t>Angular </a:t>
            </a:r>
            <a:r>
              <a:rPr lang="en-US" sz="3199" dirty="0" err="1">
                <a:solidFill>
                  <a:srgbClr val="FFFFFF"/>
                </a:solidFill>
              </a:rPr>
              <a:t>trainning</a:t>
            </a:r>
            <a:endParaRPr lang="en-US" sz="3199" dirty="0">
              <a:solidFill>
                <a:srgbClr val="FFFFF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59309" y="3324196"/>
            <a:ext cx="3634535" cy="262739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defTabSz="914217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</a:pP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Anatomia</a:t>
            </a:r>
            <a:r>
              <a:rPr lang="en-US" sz="2200" dirty="0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 - </a:t>
            </a: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Fundamentos</a:t>
            </a:r>
            <a:endParaRPr lang="en-US" sz="2200" dirty="0">
              <a:solidFill>
                <a:srgbClr val="FFFFFF"/>
              </a:solidFill>
              <a:latin typeface="Arial" charset="0"/>
              <a:cs typeface="Gotham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717454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3050695"/>
            <a:ext cx="11474082" cy="756617"/>
          </a:xfrm>
        </p:spPr>
        <p:txBody>
          <a:bodyPr/>
          <a:lstStyle/>
          <a:p>
            <a:r>
              <a:rPr lang="en-US" dirty="0" err="1"/>
              <a:t>componentes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4977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O QUE SÃO COMPONENTES?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São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pequenas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lógicas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reutilizadas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determinada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chamamos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view/template.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Através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deles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personalizados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Cabeçalho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Rodapé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página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listagem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o Angular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sempre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pensar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forma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componentizada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seja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pequenas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lógicas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que juntas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final.</a:t>
            </a: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10998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F9277C4-BED1-4367-AC1A-1683B701E5FC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 algn="l">
              <a:defRPr/>
            </a:pPr>
            <a:r>
              <a:rPr lang="pt-BR" dirty="0"/>
              <a:t>O que é HTML?</a:t>
            </a:r>
          </a:p>
          <a:p>
            <a:pPr lvl="0">
              <a:defRPr/>
            </a:pP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3DB7E5EC-C052-4550-8950-FF84827F9E66}"/>
              </a:ext>
            </a:extLst>
          </p:cNvPr>
          <p:cNvSpPr txBox="1">
            <a:spLocks/>
          </p:cNvSpPr>
          <p:nvPr/>
        </p:nvSpPr>
        <p:spPr>
          <a:xfrm>
            <a:off x="355602" y="1750270"/>
            <a:ext cx="7668201" cy="4351338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Linguagem de Marcação de Hipertexto (</a:t>
            </a:r>
            <a:r>
              <a:rPr lang="pt-BR" b="1" dirty="0"/>
              <a:t>HTML</a:t>
            </a:r>
            <a:r>
              <a:rPr lang="pt-BR" dirty="0"/>
              <a:t>) é o bloco de criação mais básico da Web. Este descreve e define o conteúdo de uma página da Web;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Não</a:t>
            </a:r>
            <a:r>
              <a:rPr lang="en-US" dirty="0"/>
              <a:t> é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linguagem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r>
              <a:rPr lang="en-US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Linguagem de marcação que define a estrutura do seu conteúdo;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HTML consiste numa série de elementos, que utiliza para incluir diferentes partes do conteúdo para fazê-lo aparecer de uma certa maneira, ou agir de uma certa maneira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A inclusão de </a:t>
            </a:r>
            <a:r>
              <a:rPr lang="pt-BR" dirty="0" err="1"/>
              <a:t>tags</a:t>
            </a:r>
            <a:r>
              <a:rPr lang="pt-BR" dirty="0"/>
              <a:t> pode interligar as palavras ou imagens em outro lugar, colocar as palavras em itálico, e pode tornar o tipo de letra maior ou menor, e assim por diante. </a:t>
            </a:r>
          </a:p>
          <a:p>
            <a:br>
              <a:rPr lang="pt-BR" dirty="0"/>
            </a:br>
            <a:r>
              <a:rPr lang="pt-BR" dirty="0"/>
              <a:t>Referência: https://developer.mozilla.org/pt-BR/docs/Web/HTML</a:t>
            </a:r>
            <a:endParaRPr lang="en-US" dirty="0"/>
          </a:p>
        </p:txBody>
      </p:sp>
      <p:pic>
        <p:nvPicPr>
          <p:cNvPr id="22" name="Picture 4" descr="Resultado de imagem para html 5 logo">
            <a:extLst>
              <a:ext uri="{FF2B5EF4-FFF2-40B4-BE49-F238E27FC236}">
                <a16:creationId xmlns:a16="http://schemas.microsoft.com/office/drawing/2014/main" id="{DB0581D6-9738-43C8-AB32-40E776555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803" y="2194141"/>
            <a:ext cx="3463596" cy="346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DC6F4C5-1164-42BC-BAB1-29F16B5D2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98112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COMPONENTE PRINCIPAL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Angular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possui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principal,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fica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localizado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pasta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/app/.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4A6A32-5B6F-4491-A220-6CB8563CB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791" y="2298356"/>
            <a:ext cx="9327412" cy="395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848449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840259" y="554400"/>
            <a:ext cx="10832757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INTRODUÇÃO A CRIAÇÃO DE COMPONENTES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900339"/>
            <a:ext cx="1098103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acordo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as boas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práticas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Angular,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deverão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pastas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diretório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/app/ 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arquivo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nome.</a:t>
            </a:r>
            <a:r>
              <a:rPr lang="en-US" sz="1600" b="1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.ts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</a:t>
            </a:r>
            <a:r>
              <a:rPr lang="en-US" sz="1600" b="1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r>
              <a:rPr lang="en-US" sz="16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transformada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após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decorarmos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o decorator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@Component().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@Component()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algumas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instruções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chamadas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metadados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96183C-FA19-479D-A6AA-70B41C857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515" y="4370722"/>
            <a:ext cx="3723176" cy="199729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15FB3CF-25D1-41F2-B3F1-DF7B1D4FA88F}"/>
              </a:ext>
            </a:extLst>
          </p:cNvPr>
          <p:cNvGrpSpPr/>
          <p:nvPr/>
        </p:nvGrpSpPr>
        <p:grpSpPr>
          <a:xfrm>
            <a:off x="9476492" y="4497447"/>
            <a:ext cx="2349509" cy="1892812"/>
            <a:chOff x="7802542" y="4288339"/>
            <a:chExt cx="2349509" cy="189281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85E7AD-623F-410D-B983-B78E9B16C645}"/>
                </a:ext>
              </a:extLst>
            </p:cNvPr>
            <p:cNvSpPr/>
            <p:nvPr/>
          </p:nvSpPr>
          <p:spPr>
            <a:xfrm>
              <a:off x="8091221" y="4470814"/>
              <a:ext cx="2060830" cy="1561367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Graphic 10" descr="Information">
              <a:extLst>
                <a:ext uri="{FF2B5EF4-FFF2-40B4-BE49-F238E27FC236}">
                  <a16:creationId xmlns:a16="http://schemas.microsoft.com/office/drawing/2014/main" id="{3C26FA67-316E-478C-86D5-4AA66AD33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02542" y="4288339"/>
              <a:ext cx="454269" cy="45426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FFBB64-0F15-4868-AD97-7971740F6513}"/>
                </a:ext>
              </a:extLst>
            </p:cNvPr>
            <p:cNvSpPr txBox="1"/>
            <p:nvPr/>
          </p:nvSpPr>
          <p:spPr>
            <a:xfrm>
              <a:off x="8256811" y="4611491"/>
              <a:ext cx="173354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u="sng" dirty="0" err="1">
                  <a:solidFill>
                    <a:srgbClr val="FFC000"/>
                  </a:solidFill>
                </a:rPr>
                <a:t>Apêndice</a:t>
              </a:r>
              <a:r>
                <a:rPr lang="en-US" sz="1200" b="1" dirty="0">
                  <a:solidFill>
                    <a:srgbClr val="FFC000"/>
                  </a:solidFill>
                </a:rPr>
                <a:t>: </a:t>
              </a:r>
              <a:r>
                <a:rPr lang="en-US" sz="1200" b="1" dirty="0" err="1">
                  <a:solidFill>
                    <a:srgbClr val="FFC000"/>
                  </a:solidFill>
                </a:rPr>
                <a:t>Lembre</a:t>
              </a:r>
              <a:r>
                <a:rPr lang="en-US" sz="1200" b="1" dirty="0">
                  <a:solidFill>
                    <a:srgbClr val="FFC000"/>
                  </a:solidFill>
                </a:rPr>
                <a:t>-se de </a:t>
              </a:r>
              <a:r>
                <a:rPr lang="en-US" sz="1200" b="1" dirty="0" err="1">
                  <a:solidFill>
                    <a:srgbClr val="FFC000"/>
                  </a:solidFill>
                </a:rPr>
                <a:t>verificar</a:t>
              </a:r>
              <a:r>
                <a:rPr lang="en-US" sz="1200" b="1" dirty="0">
                  <a:solidFill>
                    <a:srgbClr val="FFC000"/>
                  </a:solidFill>
                </a:rPr>
                <a:t> o Style Guide e o Best </a:t>
              </a:r>
              <a:r>
                <a:rPr lang="en-US" sz="1200" b="1" dirty="0" err="1">
                  <a:solidFill>
                    <a:srgbClr val="FFC000"/>
                  </a:solidFill>
                </a:rPr>
                <a:t>Pratices</a:t>
              </a:r>
              <a:r>
                <a:rPr lang="en-US" sz="1200" b="1" dirty="0">
                  <a:solidFill>
                    <a:srgbClr val="FFC000"/>
                  </a:solidFill>
                </a:rPr>
                <a:t> para </a:t>
              </a:r>
              <a:r>
                <a:rPr lang="en-US" sz="1200" b="1" dirty="0" err="1">
                  <a:solidFill>
                    <a:srgbClr val="FFC000"/>
                  </a:solidFill>
                </a:rPr>
                <a:t>entender</a:t>
              </a:r>
              <a:r>
                <a:rPr lang="en-US" sz="1200" b="1" dirty="0">
                  <a:solidFill>
                    <a:srgbClr val="FFC000"/>
                  </a:solidFill>
                </a:rPr>
                <a:t> </a:t>
              </a:r>
              <a:r>
                <a:rPr lang="en-US" sz="1200" b="1" dirty="0" err="1">
                  <a:solidFill>
                    <a:srgbClr val="FFC000"/>
                  </a:solidFill>
                </a:rPr>
                <a:t>melhor</a:t>
              </a:r>
              <a:r>
                <a:rPr lang="en-US" sz="1200" b="1" dirty="0">
                  <a:solidFill>
                    <a:srgbClr val="FFC000"/>
                  </a:solidFill>
                </a:rPr>
                <a:t> as </a:t>
              </a:r>
              <a:r>
                <a:rPr lang="en-US" sz="1200" b="1" dirty="0" err="1">
                  <a:solidFill>
                    <a:srgbClr val="FFC000"/>
                  </a:solidFill>
                </a:rPr>
                <a:t>convenções</a:t>
              </a:r>
              <a:r>
                <a:rPr lang="en-US" sz="1200" b="1" dirty="0">
                  <a:solidFill>
                    <a:srgbClr val="FFC000"/>
                  </a:solidFill>
                </a:rPr>
                <a:t> de </a:t>
              </a:r>
              <a:r>
                <a:rPr lang="en-US" sz="1200" b="1" dirty="0" err="1">
                  <a:solidFill>
                    <a:srgbClr val="FFC000"/>
                  </a:solidFill>
                </a:rPr>
                <a:t>nomemclatura</a:t>
              </a:r>
              <a:r>
                <a:rPr lang="en-US" sz="1200" b="1" dirty="0">
                  <a:solidFill>
                    <a:srgbClr val="FFC000"/>
                  </a:solidFill>
                </a:rPr>
                <a:t>.</a:t>
              </a:r>
            </a:p>
            <a:p>
              <a:pPr algn="just"/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77017155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mETADADOS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Alguns dos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styleUrls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templateUrl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selector: 'app-root’ 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indica qual será o nome utilizado para instanciar o componente no template. Pode ser instanciado como: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Tag:  selector: 'app-topo’  - &lt;app-topo&gt;&lt;/app-topo&gt;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selector: '.app-topo’ - &lt;div class="app-topo"&gt;&lt;/div&gt;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tributo: selector: '[app-topo]’ - &lt;div app-topo&gt;&lt;/div&gt;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templateUrl: './app.component.html’ 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arquivo de view/template do componente. Sempre que criamos um componente é importante ter um template associado a ele.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styleUrls: ['./app.component.scss’] 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arquivos de estilo do componente.</a:t>
            </a:r>
          </a:p>
        </p:txBody>
      </p:sp>
    </p:spTree>
    <p:extLst>
      <p:ext uri="{BB962C8B-B14F-4D97-AF65-F5344CB8AC3E}">
        <p14:creationId xmlns:p14="http://schemas.microsoft.com/office/powerpoint/2010/main" val="3087297918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CICLO DE VIDA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disparam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desde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até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momento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onde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destruído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Alguns deles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ngOnChanges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disparado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logo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após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constructor, com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mudanças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antes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inicialização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sempre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atualizados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ngOnInit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disparado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ngDoCheck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disparado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ciclo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verificação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mudanças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ngAfterContentInit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disparado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depois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inserir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conteúdo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view.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ngAfterContentChecked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disparado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verificação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conteúdo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inserido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ngAfterViewChecked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disparado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verificação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conteúdo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conteúdo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filho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ngOnDestroy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disparado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antes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diretiva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destruído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7AA1BD9-49F5-4A48-B7F4-43B7074F02D1}"/>
              </a:ext>
            </a:extLst>
          </p:cNvPr>
          <p:cNvGrpSpPr/>
          <p:nvPr/>
        </p:nvGrpSpPr>
        <p:grpSpPr>
          <a:xfrm>
            <a:off x="4003155" y="5647758"/>
            <a:ext cx="4781549" cy="907939"/>
            <a:chOff x="4003155" y="5647758"/>
            <a:chExt cx="4781549" cy="9079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F22B8E-ABD7-472A-AF61-FA2E51AE9DC7}"/>
                </a:ext>
              </a:extLst>
            </p:cNvPr>
            <p:cNvSpPr/>
            <p:nvPr/>
          </p:nvSpPr>
          <p:spPr>
            <a:xfrm>
              <a:off x="4291834" y="5830233"/>
              <a:ext cx="4492870" cy="676945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" name="Graphic 8" descr="Information">
              <a:extLst>
                <a:ext uri="{FF2B5EF4-FFF2-40B4-BE49-F238E27FC236}">
                  <a16:creationId xmlns:a16="http://schemas.microsoft.com/office/drawing/2014/main" id="{E91221D0-83EC-4940-B408-9718BBD98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03155" y="5647758"/>
              <a:ext cx="454269" cy="4542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92B089-C434-4803-8325-6E14DD7A7A00}"/>
                </a:ext>
              </a:extLst>
            </p:cNvPr>
            <p:cNvSpPr txBox="1"/>
            <p:nvPr/>
          </p:nvSpPr>
          <p:spPr>
            <a:xfrm>
              <a:off x="4457424" y="5909366"/>
              <a:ext cx="42129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u="sng" dirty="0" err="1">
                  <a:solidFill>
                    <a:srgbClr val="FFC000"/>
                  </a:solidFill>
                </a:rPr>
                <a:t>Apêndice</a:t>
              </a:r>
              <a:r>
                <a:rPr lang="en-US" sz="1200" b="1" dirty="0">
                  <a:solidFill>
                    <a:srgbClr val="FFC000"/>
                  </a:solidFill>
                </a:rPr>
                <a:t>: </a:t>
              </a:r>
              <a:r>
                <a:rPr lang="en-US" sz="1200" b="1" dirty="0" err="1">
                  <a:solidFill>
                    <a:srgbClr val="FFC000"/>
                  </a:solidFill>
                </a:rPr>
                <a:t>Lembre</a:t>
              </a:r>
              <a:r>
                <a:rPr lang="en-US" sz="1200" b="1" dirty="0">
                  <a:solidFill>
                    <a:srgbClr val="FFC000"/>
                  </a:solidFill>
                </a:rPr>
                <a:t>-se de </a:t>
              </a:r>
              <a:r>
                <a:rPr lang="en-US" sz="1200" b="1" dirty="0" err="1">
                  <a:solidFill>
                    <a:srgbClr val="FFC000"/>
                  </a:solidFill>
                </a:rPr>
                <a:t>verificar</a:t>
              </a:r>
              <a:r>
                <a:rPr lang="en-US" sz="1200" b="1" dirty="0">
                  <a:solidFill>
                    <a:srgbClr val="FFC000"/>
                  </a:solidFill>
                </a:rPr>
                <a:t> o </a:t>
              </a:r>
              <a:r>
                <a:rPr lang="en-US" sz="1200" b="1" dirty="0" err="1">
                  <a:solidFill>
                    <a:srgbClr val="FFC000"/>
                  </a:solidFill>
                </a:rPr>
                <a:t>LifeCycle</a:t>
              </a:r>
              <a:r>
                <a:rPr lang="en-US" sz="1200" b="1" dirty="0">
                  <a:solidFill>
                    <a:srgbClr val="FFC000"/>
                  </a:solidFill>
                </a:rPr>
                <a:t> Hooks no Style Guide do angular.</a:t>
              </a:r>
            </a:p>
            <a:p>
              <a:pPr algn="just"/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539750764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Criando</a:t>
            </a: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o </a:t>
            </a: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componente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>
                <a:solidFill>
                  <a:srgbClr val="FFFFFF"/>
                </a:solidFill>
              </a:rPr>
              <a:t>manualmente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AF64A2-F4ED-49AF-8C2A-75D000106120}"/>
              </a:ext>
            </a:extLst>
          </p:cNvPr>
          <p:cNvGrpSpPr/>
          <p:nvPr/>
        </p:nvGrpSpPr>
        <p:grpSpPr>
          <a:xfrm>
            <a:off x="10423468" y="364535"/>
            <a:ext cx="1402533" cy="851660"/>
            <a:chOff x="10192810" y="246341"/>
            <a:chExt cx="1402533" cy="8516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F319D-3A6B-48D0-9BFE-D8BF33068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810" y="318010"/>
              <a:ext cx="779991" cy="77999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50B19F-7343-4329-8BEA-F945BEA3F368}"/>
                </a:ext>
              </a:extLst>
            </p:cNvPr>
            <p:cNvSpPr txBox="1"/>
            <p:nvPr/>
          </p:nvSpPr>
          <p:spPr>
            <a:xfrm>
              <a:off x="10972801" y="246341"/>
              <a:ext cx="622542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C000"/>
                  </a:solidFill>
                </a:rPr>
                <a:t>45</a:t>
              </a:r>
            </a:p>
            <a:p>
              <a:pPr algn="ctr"/>
              <a:r>
                <a:rPr lang="en-US" dirty="0">
                  <a:solidFill>
                    <a:srgbClr val="FFC000"/>
                  </a:solidFill>
                </a:rPr>
                <a:t>MIN</a:t>
              </a:r>
              <a:endParaRPr lang="pt-BR" dirty="0">
                <a:solidFill>
                  <a:srgbClr val="FFC000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1ABCE2A-3C84-4DC0-8CAC-3308F20A47CC}"/>
              </a:ext>
            </a:extLst>
          </p:cNvPr>
          <p:cNvSpPr txBox="1"/>
          <p:nvPr/>
        </p:nvSpPr>
        <p:spPr>
          <a:xfrm>
            <a:off x="691978" y="1817961"/>
            <a:ext cx="1098103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Topo (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Cabeçalho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Jornal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novo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Angular.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Agora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diretório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/app/.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novo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diretório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arquivos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topo.component.ts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topo.component.html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core do Angular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podermos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decorar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Componet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para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Após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import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TopoComponent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-la com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@Component().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declarar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templateUrl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associar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template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517371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AF64A2-F4ED-49AF-8C2A-75D000106120}"/>
              </a:ext>
            </a:extLst>
          </p:cNvPr>
          <p:cNvGrpSpPr/>
          <p:nvPr/>
        </p:nvGrpSpPr>
        <p:grpSpPr>
          <a:xfrm>
            <a:off x="10423468" y="364535"/>
            <a:ext cx="1402533" cy="851660"/>
            <a:chOff x="10192810" y="246341"/>
            <a:chExt cx="1402533" cy="8516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F319D-3A6B-48D0-9BFE-D8BF33068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810" y="318010"/>
              <a:ext cx="779991" cy="77999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50B19F-7343-4329-8BEA-F945BEA3F368}"/>
                </a:ext>
              </a:extLst>
            </p:cNvPr>
            <p:cNvSpPr txBox="1"/>
            <p:nvPr/>
          </p:nvSpPr>
          <p:spPr>
            <a:xfrm>
              <a:off x="10972801" y="246341"/>
              <a:ext cx="622542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C000"/>
                  </a:solidFill>
                </a:rPr>
                <a:t>45</a:t>
              </a:r>
            </a:p>
            <a:p>
              <a:pPr algn="ctr"/>
              <a:r>
                <a:rPr lang="en-US" dirty="0">
                  <a:solidFill>
                    <a:srgbClr val="FFC000"/>
                  </a:solidFill>
                </a:rPr>
                <a:t>MIN</a:t>
              </a:r>
              <a:endParaRPr lang="pt-BR" dirty="0">
                <a:solidFill>
                  <a:srgbClr val="FFC000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1ABCE2A-3C84-4DC0-8CAC-3308F20A47CC}"/>
              </a:ext>
            </a:extLst>
          </p:cNvPr>
          <p:cNvSpPr txBox="1"/>
          <p:nvPr/>
        </p:nvSpPr>
        <p:spPr>
          <a:xfrm>
            <a:off x="691978" y="1817961"/>
            <a:ext cx="1098103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deixar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topo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estilizado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navbar do bootstrap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conseguirmos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fazer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declarar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app.module.ts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instanciar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algum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lugar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neste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instanciar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app.component.html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 para o live code!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E59FCAB-C5CA-4353-9516-738F54ACEB7F}"/>
              </a:ext>
            </a:extLst>
          </p:cNvPr>
          <p:cNvSpPr txBox="1">
            <a:spLocks/>
          </p:cNvSpPr>
          <p:nvPr/>
        </p:nvSpPr>
        <p:spPr>
          <a:xfrm>
            <a:off x="508002" y="7068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Criando</a:t>
            </a: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o </a:t>
            </a: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componente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>
                <a:solidFill>
                  <a:srgbClr val="FFFFFF"/>
                </a:solidFill>
              </a:rPr>
              <a:t>manualmente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981829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Criando</a:t>
            </a: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o </a:t>
            </a: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componente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</a:rPr>
              <a:t>Com angular cli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AF64A2-F4ED-49AF-8C2A-75D000106120}"/>
              </a:ext>
            </a:extLst>
          </p:cNvPr>
          <p:cNvGrpSpPr/>
          <p:nvPr/>
        </p:nvGrpSpPr>
        <p:grpSpPr>
          <a:xfrm>
            <a:off x="10423468" y="364535"/>
            <a:ext cx="1402533" cy="851660"/>
            <a:chOff x="10192810" y="246341"/>
            <a:chExt cx="1402533" cy="8516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F319D-3A6B-48D0-9BFE-D8BF33068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810" y="318010"/>
              <a:ext cx="779991" cy="77999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50B19F-7343-4329-8BEA-F945BEA3F368}"/>
                </a:ext>
              </a:extLst>
            </p:cNvPr>
            <p:cNvSpPr txBox="1"/>
            <p:nvPr/>
          </p:nvSpPr>
          <p:spPr>
            <a:xfrm>
              <a:off x="10972801" y="246341"/>
              <a:ext cx="622542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C000"/>
                  </a:solidFill>
                </a:rPr>
                <a:t>25</a:t>
              </a:r>
            </a:p>
            <a:p>
              <a:pPr algn="ctr"/>
              <a:r>
                <a:rPr lang="en-US" dirty="0">
                  <a:solidFill>
                    <a:srgbClr val="FFC000"/>
                  </a:solidFill>
                </a:rPr>
                <a:t>MIN</a:t>
              </a:r>
              <a:endParaRPr lang="pt-BR" dirty="0">
                <a:solidFill>
                  <a:srgbClr val="FFC000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1ABCE2A-3C84-4DC0-8CAC-3308F20A47CC}"/>
              </a:ext>
            </a:extLst>
          </p:cNvPr>
          <p:cNvSpPr txBox="1"/>
          <p:nvPr/>
        </p:nvSpPr>
        <p:spPr>
          <a:xfrm>
            <a:off x="691978" y="1817961"/>
            <a:ext cx="109810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 agora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Rodapé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“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Jornal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terminal,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pasta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commando: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 generate component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nomedocomponente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--spec=false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forma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abreviada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 g c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nomedocomponente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--spec=false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Angular cli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estrutura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deixar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rodapé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estilizado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apenas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arquivo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rodape.component.html,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navbar fixed bottom do bootstrap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intanciar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app.component.html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 para o live code!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149408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A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8E420F-271A-4F9A-BE45-9853FB0DEAF5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>
              <a:defRPr/>
            </a:pPr>
            <a:r>
              <a:rPr lang="en-US" dirty="0">
                <a:solidFill>
                  <a:srgbClr val="FFFFFF"/>
                </a:solidFill>
              </a:rPr>
              <a:t>RESULTADO ESPERADO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81A88D-8A32-4CFE-AC10-743A2ACB8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175" y="1370736"/>
            <a:ext cx="7681251" cy="491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0197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3050695"/>
            <a:ext cx="11474082" cy="756617"/>
          </a:xfrm>
        </p:spPr>
        <p:txBody>
          <a:bodyPr/>
          <a:lstStyle/>
          <a:p>
            <a:r>
              <a:rPr lang="en-US" dirty="0"/>
              <a:t>DIRETIVAS</a:t>
            </a:r>
          </a:p>
        </p:txBody>
      </p:sp>
    </p:spTree>
    <p:extLst>
      <p:ext uri="{BB962C8B-B14F-4D97-AF65-F5344CB8AC3E}">
        <p14:creationId xmlns:p14="http://schemas.microsoft.com/office/powerpoint/2010/main" val="1825035112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O QUE SÃO DIRETIVAS?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São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funcionalidades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manipulam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comportamento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HTML no DOM.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Qualquer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um template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sejam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instruções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HTML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diretiva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porque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diretivas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afetam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forma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final do template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entregue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o Browser. Este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acontece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processamento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template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Angular.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Podemos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dividir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diretivas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algumas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categorias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diretivas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template,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seja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instanciamos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template,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diretiva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o Angular.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Estruturais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diretivas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estruturas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html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modificando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template,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ngFor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ngIf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nfSwitch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entre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outras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diretivas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aplicadas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HTML.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22EB74A-118C-4310-834E-4AF72CDB411B}"/>
              </a:ext>
            </a:extLst>
          </p:cNvPr>
          <p:cNvGrpSpPr/>
          <p:nvPr/>
        </p:nvGrpSpPr>
        <p:grpSpPr>
          <a:xfrm>
            <a:off x="8881698" y="4777028"/>
            <a:ext cx="2349509" cy="1338816"/>
            <a:chOff x="8881698" y="4777028"/>
            <a:chExt cx="2349509" cy="133881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B5DB2F-AE64-4C0B-97EC-8A151CCAE25D}"/>
                </a:ext>
              </a:extLst>
            </p:cNvPr>
            <p:cNvSpPr/>
            <p:nvPr/>
          </p:nvSpPr>
          <p:spPr>
            <a:xfrm>
              <a:off x="9170377" y="4959504"/>
              <a:ext cx="2060830" cy="1156340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" name="Graphic 8" descr="Information">
              <a:extLst>
                <a:ext uri="{FF2B5EF4-FFF2-40B4-BE49-F238E27FC236}">
                  <a16:creationId xmlns:a16="http://schemas.microsoft.com/office/drawing/2014/main" id="{3EB82686-500A-43CB-8735-689C1FD90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81698" y="4777028"/>
              <a:ext cx="454269" cy="4542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8257F2-6099-49D3-B26D-E35499D0F7C8}"/>
                </a:ext>
              </a:extLst>
            </p:cNvPr>
            <p:cNvSpPr txBox="1"/>
            <p:nvPr/>
          </p:nvSpPr>
          <p:spPr>
            <a:xfrm>
              <a:off x="9335967" y="5100180"/>
              <a:ext cx="173354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u="sng" dirty="0" err="1">
                  <a:solidFill>
                    <a:srgbClr val="FFC000"/>
                  </a:solidFill>
                </a:rPr>
                <a:t>Apêndice</a:t>
              </a:r>
              <a:r>
                <a:rPr lang="en-US" sz="1200" b="1" dirty="0">
                  <a:solidFill>
                    <a:srgbClr val="FFC000"/>
                  </a:solidFill>
                </a:rPr>
                <a:t>: </a:t>
              </a:r>
              <a:r>
                <a:rPr lang="en-US" sz="1200" b="1" dirty="0" err="1">
                  <a:solidFill>
                    <a:srgbClr val="FFC000"/>
                  </a:solidFill>
                </a:rPr>
                <a:t>Lembre</a:t>
              </a:r>
              <a:r>
                <a:rPr lang="en-US" sz="1200" b="1" dirty="0">
                  <a:solidFill>
                    <a:srgbClr val="FFC000"/>
                  </a:solidFill>
                </a:rPr>
                <a:t>-se de </a:t>
              </a:r>
              <a:r>
                <a:rPr lang="en-US" sz="1200" b="1" dirty="0" err="1">
                  <a:solidFill>
                    <a:srgbClr val="FFC000"/>
                  </a:solidFill>
                </a:rPr>
                <a:t>verificar</a:t>
              </a:r>
              <a:r>
                <a:rPr lang="en-US" sz="1200" b="1" dirty="0">
                  <a:solidFill>
                    <a:srgbClr val="FFC000"/>
                  </a:solidFill>
                </a:rPr>
                <a:t> o Style Guide para saber </a:t>
              </a:r>
              <a:r>
                <a:rPr lang="en-US" sz="1200" b="1" dirty="0" err="1">
                  <a:solidFill>
                    <a:srgbClr val="FFC000"/>
                  </a:solidFill>
                </a:rPr>
                <a:t>mais</a:t>
              </a:r>
              <a:r>
                <a:rPr lang="en-US" sz="1200" b="1" dirty="0">
                  <a:solidFill>
                    <a:srgbClr val="FFC000"/>
                  </a:solidFill>
                </a:rPr>
                <a:t> </a:t>
              </a:r>
              <a:r>
                <a:rPr lang="en-US" sz="1200" b="1" dirty="0" err="1">
                  <a:solidFill>
                    <a:srgbClr val="FFC000"/>
                  </a:solidFill>
                </a:rPr>
                <a:t>sobre</a:t>
              </a:r>
              <a:r>
                <a:rPr lang="en-US" sz="1200" b="1" dirty="0">
                  <a:solidFill>
                    <a:srgbClr val="FFC000"/>
                  </a:solidFill>
                </a:rPr>
                <a:t> </a:t>
              </a:r>
              <a:r>
                <a:rPr lang="en-US" sz="1200" b="1" dirty="0" err="1">
                  <a:solidFill>
                    <a:srgbClr val="FFC000"/>
                  </a:solidFill>
                </a:rPr>
                <a:t>diretivas</a:t>
              </a:r>
              <a:r>
                <a:rPr lang="en-US" sz="1200" b="1" dirty="0">
                  <a:solidFill>
                    <a:srgbClr val="FFC000"/>
                  </a:solidFill>
                </a:rPr>
                <a:t>.</a:t>
              </a:r>
            </a:p>
            <a:p>
              <a:pPr algn="just"/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0717812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F9277C4-BED1-4367-AC1A-1683B701E5FC}"/>
              </a:ext>
            </a:extLst>
          </p:cNvPr>
          <p:cNvSpPr txBox="1">
            <a:spLocks/>
          </p:cNvSpPr>
          <p:nvPr/>
        </p:nvSpPr>
        <p:spPr>
          <a:xfrm>
            <a:off x="362311" y="899457"/>
            <a:ext cx="3821502" cy="1455554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 algn="l">
              <a:defRPr/>
            </a:pPr>
            <a:r>
              <a:rPr lang="pt-BR" sz="2000" dirty="0"/>
              <a:t>Anatomia de </a:t>
            </a:r>
          </a:p>
          <a:p>
            <a:pPr lvl="0" algn="l">
              <a:defRPr/>
            </a:pPr>
            <a:r>
              <a:rPr lang="pt-BR" sz="2000" dirty="0"/>
              <a:t>um elemento HTML</a:t>
            </a:r>
            <a:endParaRPr kumimoji="0" lang="en-US" sz="20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5" name="Picture 2" descr="https://lh5.googleusercontent.com/RQ1obCWNtLsAPqZQZUSF6XgrL83ILU93YuRONTNNcIN3ko2S58_UUU0kCaaA3lICoiez5qk4szWJrdLGAWgjwMzGmVv1RM0pMPZ9HpiZ4sYVEJUuXch8eRmQsJ-OvwsJYlco00lV">
            <a:extLst>
              <a:ext uri="{FF2B5EF4-FFF2-40B4-BE49-F238E27FC236}">
                <a16:creationId xmlns:a16="http://schemas.microsoft.com/office/drawing/2014/main" id="{45E3DC1F-C36F-4A48-BCD4-3FAD79CB9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11" y="1960590"/>
            <a:ext cx="4407821" cy="136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6.googleusercontent.com/9wJlUNam-PDl5QB6FwCQheePwcnurxzeoSpyimWgaLv6zyAo1OrmMSPdowy_xz2ubQQYxDTCP2LJO_lDTMnAl5pbK17j7ZnDbt5sFfFXSn9jSpDuYg4b3pjQ39jYd8jttZCxU5XE">
            <a:extLst>
              <a:ext uri="{FF2B5EF4-FFF2-40B4-BE49-F238E27FC236}">
                <a16:creationId xmlns:a16="http://schemas.microsoft.com/office/drawing/2014/main" id="{A8FF9987-421F-4EA9-AAD8-A91C84F15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321" y="1960591"/>
            <a:ext cx="6579078" cy="297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78408F8-9C05-4370-9FB4-0D1185AA9085}"/>
              </a:ext>
            </a:extLst>
          </p:cNvPr>
          <p:cNvSpPr txBox="1">
            <a:spLocks/>
          </p:cNvSpPr>
          <p:nvPr/>
        </p:nvSpPr>
        <p:spPr>
          <a:xfrm>
            <a:off x="5249321" y="899457"/>
            <a:ext cx="3821502" cy="1455554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 algn="l">
              <a:defRPr/>
            </a:pPr>
            <a:r>
              <a:rPr lang="pt-BR" sz="2000" dirty="0"/>
              <a:t>Anatomia de </a:t>
            </a:r>
          </a:p>
          <a:p>
            <a:pPr lvl="0" algn="l">
              <a:defRPr/>
            </a:pPr>
            <a:r>
              <a:rPr lang="pt-BR" sz="2000" dirty="0"/>
              <a:t>um documento HTML</a:t>
            </a:r>
            <a:endParaRPr kumimoji="0" lang="en-US" sz="20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1D0CE54-3685-4CB2-9CF9-D314C66CE5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3649" y="138671"/>
            <a:ext cx="1443884" cy="144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585919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Diretivas</a:t>
            </a: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de </a:t>
            </a: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componentes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AF64A2-F4ED-49AF-8C2A-75D000106120}"/>
              </a:ext>
            </a:extLst>
          </p:cNvPr>
          <p:cNvGrpSpPr/>
          <p:nvPr/>
        </p:nvGrpSpPr>
        <p:grpSpPr>
          <a:xfrm>
            <a:off x="10423468" y="364535"/>
            <a:ext cx="1402533" cy="851660"/>
            <a:chOff x="10192810" y="246341"/>
            <a:chExt cx="1402533" cy="8516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F319D-3A6B-48D0-9BFE-D8BF33068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810" y="318010"/>
              <a:ext cx="779991" cy="77999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50B19F-7343-4329-8BEA-F945BEA3F368}"/>
                </a:ext>
              </a:extLst>
            </p:cNvPr>
            <p:cNvSpPr txBox="1"/>
            <p:nvPr/>
          </p:nvSpPr>
          <p:spPr>
            <a:xfrm>
              <a:off x="10972801" y="246341"/>
              <a:ext cx="622542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C000"/>
                  </a:solidFill>
                </a:rPr>
                <a:t>20</a:t>
              </a:r>
            </a:p>
            <a:p>
              <a:pPr algn="ctr"/>
              <a:r>
                <a:rPr lang="en-US" dirty="0">
                  <a:solidFill>
                    <a:srgbClr val="FFC000"/>
                  </a:solidFill>
                </a:rPr>
                <a:t>MIN</a:t>
              </a:r>
              <a:endParaRPr lang="pt-BR" dirty="0">
                <a:solidFill>
                  <a:srgbClr val="FFC000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1ABCE2A-3C84-4DC0-8CAC-3308F20A47CC}"/>
              </a:ext>
            </a:extLst>
          </p:cNvPr>
          <p:cNvSpPr txBox="1"/>
          <p:nvPr/>
        </p:nvSpPr>
        <p:spPr>
          <a:xfrm>
            <a:off x="691978" y="1488445"/>
            <a:ext cx="109810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exemplificar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melhor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diretivas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components,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nova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Jornal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”,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topo,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rodapé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notícias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o live code!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49C5E3-3B35-44F1-86BE-049D2DB5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659" y="2837913"/>
            <a:ext cx="5433675" cy="346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95319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ngfor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ngFor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serve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laços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repetição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foi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declarada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declararmos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tag HTML, a tag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repedida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acordo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número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laços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sintaxe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taghtml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*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ngFor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=“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declararvariavel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nomearray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”/&gt;</a:t>
            </a:r>
          </a:p>
        </p:txBody>
      </p:sp>
    </p:spTree>
    <p:extLst>
      <p:ext uri="{BB962C8B-B14F-4D97-AF65-F5344CB8AC3E}">
        <p14:creationId xmlns:p14="http://schemas.microsoft.com/office/powerpoint/2010/main" val="3125857754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Utilizando</a:t>
            </a: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o </a:t>
            </a: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ngfor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AF64A2-F4ED-49AF-8C2A-75D000106120}"/>
              </a:ext>
            </a:extLst>
          </p:cNvPr>
          <p:cNvGrpSpPr/>
          <p:nvPr/>
        </p:nvGrpSpPr>
        <p:grpSpPr>
          <a:xfrm>
            <a:off x="10423468" y="364535"/>
            <a:ext cx="1402533" cy="851660"/>
            <a:chOff x="10192810" y="246341"/>
            <a:chExt cx="1402533" cy="8516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F319D-3A6B-48D0-9BFE-D8BF33068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810" y="318010"/>
              <a:ext cx="779991" cy="77999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50B19F-7343-4329-8BEA-F945BEA3F368}"/>
                </a:ext>
              </a:extLst>
            </p:cNvPr>
            <p:cNvSpPr txBox="1"/>
            <p:nvPr/>
          </p:nvSpPr>
          <p:spPr>
            <a:xfrm>
              <a:off x="10972801" y="246341"/>
              <a:ext cx="622542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C000"/>
                  </a:solidFill>
                </a:rPr>
                <a:t>30</a:t>
              </a:r>
            </a:p>
            <a:p>
              <a:pPr algn="ctr"/>
              <a:r>
                <a:rPr lang="en-US" dirty="0">
                  <a:solidFill>
                    <a:srgbClr val="FFC000"/>
                  </a:solidFill>
                </a:rPr>
                <a:t>MIN</a:t>
              </a:r>
              <a:endParaRPr lang="pt-BR" dirty="0">
                <a:solidFill>
                  <a:srgbClr val="FFC000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1ABCE2A-3C84-4DC0-8CAC-3308F20A47CC}"/>
              </a:ext>
            </a:extLst>
          </p:cNvPr>
          <p:cNvSpPr txBox="1"/>
          <p:nvPr/>
        </p:nvSpPr>
        <p:spPr>
          <a:xfrm>
            <a:off x="691978" y="1193302"/>
            <a:ext cx="10981038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exemplificar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melhor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utilização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diretiva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ngFor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“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Jornal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espaços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das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notícias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iniciar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precisamos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notícias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variável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array de strings, que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irá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receber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contendo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título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notícia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somente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o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array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tamanho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4.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Agora no template do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estilizar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notícia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assim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container, com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row e a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coluna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tamanho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6, e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dessa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coluna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colocar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jumbotron do bootstrap.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Para </a:t>
            </a:r>
            <a:r>
              <a:rPr lang="en-US" dirty="0" err="1">
                <a:solidFill>
                  <a:schemeClr val="bg1"/>
                </a:solidFill>
              </a:rPr>
              <a:t>criar</a:t>
            </a:r>
            <a:r>
              <a:rPr lang="en-US" dirty="0">
                <a:solidFill>
                  <a:schemeClr val="bg1"/>
                </a:solidFill>
              </a:rPr>
              <a:t> as 4 </a:t>
            </a:r>
            <a:r>
              <a:rPr lang="en-US" dirty="0" err="1">
                <a:solidFill>
                  <a:schemeClr val="bg1"/>
                </a:solidFill>
              </a:rPr>
              <a:t>notícias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vamos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declarar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dentro</a:t>
            </a:r>
            <a:r>
              <a:rPr lang="en-US" dirty="0">
                <a:solidFill>
                  <a:schemeClr val="bg1"/>
                </a:solidFill>
              </a:rPr>
              <a:t> da div da </a:t>
            </a:r>
            <a:r>
              <a:rPr lang="en-US" dirty="0" err="1">
                <a:solidFill>
                  <a:schemeClr val="bg1"/>
                </a:solidFill>
              </a:rPr>
              <a:t>coluna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diretiva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ngFor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assim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todo</a:t>
            </a:r>
            <a:r>
              <a:rPr lang="en-US" dirty="0">
                <a:solidFill>
                  <a:schemeClr val="bg1"/>
                </a:solidFill>
              </a:rPr>
              <a:t> o </a:t>
            </a:r>
            <a:r>
              <a:rPr lang="en-US" dirty="0" err="1">
                <a:solidFill>
                  <a:schemeClr val="bg1"/>
                </a:solidFill>
              </a:rPr>
              <a:t>conteúdo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desde</a:t>
            </a:r>
            <a:r>
              <a:rPr lang="en-US" dirty="0">
                <a:solidFill>
                  <a:schemeClr val="bg1"/>
                </a:solidFill>
              </a:rPr>
              <a:t> a div da </a:t>
            </a:r>
            <a:r>
              <a:rPr lang="en-US" dirty="0" err="1">
                <a:solidFill>
                  <a:schemeClr val="bg1"/>
                </a:solidFill>
              </a:rPr>
              <a:t>coluna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até</a:t>
            </a:r>
            <a:r>
              <a:rPr lang="en-US" dirty="0">
                <a:solidFill>
                  <a:schemeClr val="bg1"/>
                </a:solidFill>
              </a:rPr>
              <a:t> o </a:t>
            </a:r>
            <a:r>
              <a:rPr lang="en-US" dirty="0" err="1">
                <a:solidFill>
                  <a:schemeClr val="bg1"/>
                </a:solidFill>
              </a:rPr>
              <a:t>seu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conteúdo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interno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será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repetido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*</a:t>
            </a:r>
            <a:r>
              <a:rPr lang="en-US" b="1" dirty="0" err="1">
                <a:solidFill>
                  <a:schemeClr val="bg1"/>
                </a:solidFill>
              </a:rPr>
              <a:t>ngFor</a:t>
            </a:r>
            <a:r>
              <a:rPr lang="en-US" b="1" dirty="0">
                <a:solidFill>
                  <a:schemeClr val="bg1"/>
                </a:solidFill>
              </a:rPr>
              <a:t>=“”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Agora </a:t>
            </a:r>
            <a:r>
              <a:rPr lang="en-US" dirty="0" err="1">
                <a:solidFill>
                  <a:schemeClr val="bg1"/>
                </a:solidFill>
              </a:rPr>
              <a:t>dentro</a:t>
            </a:r>
            <a:r>
              <a:rPr lang="en-US" dirty="0">
                <a:solidFill>
                  <a:schemeClr val="bg1"/>
                </a:solidFill>
              </a:rPr>
              <a:t> da </a:t>
            </a:r>
            <a:r>
              <a:rPr lang="en-US" dirty="0" err="1">
                <a:solidFill>
                  <a:schemeClr val="bg1"/>
                </a:solidFill>
              </a:rPr>
              <a:t>expressão</a:t>
            </a:r>
            <a:r>
              <a:rPr lang="en-US" dirty="0">
                <a:solidFill>
                  <a:schemeClr val="bg1"/>
                </a:solidFill>
              </a:rPr>
              <a:t> do </a:t>
            </a:r>
            <a:r>
              <a:rPr lang="en-US" dirty="0" err="1">
                <a:solidFill>
                  <a:schemeClr val="bg1"/>
                </a:solidFill>
              </a:rPr>
              <a:t>ngFor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vamos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declarar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variável</a:t>
            </a:r>
            <a:r>
              <a:rPr lang="en-US" dirty="0">
                <a:solidFill>
                  <a:schemeClr val="bg1"/>
                </a:solidFill>
              </a:rPr>
              <a:t> que </a:t>
            </a:r>
            <a:r>
              <a:rPr lang="en-US" dirty="0" err="1">
                <a:solidFill>
                  <a:schemeClr val="bg1"/>
                </a:solidFill>
              </a:rPr>
              <a:t>será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referente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ao</a:t>
            </a:r>
            <a:r>
              <a:rPr lang="en-US" dirty="0">
                <a:solidFill>
                  <a:schemeClr val="bg1"/>
                </a:solidFill>
              </a:rPr>
              <a:t> loop do array </a:t>
            </a:r>
            <a:r>
              <a:rPr lang="en-US" dirty="0" err="1">
                <a:solidFill>
                  <a:schemeClr val="bg1"/>
                </a:solidFill>
              </a:rPr>
              <a:t>criado</a:t>
            </a:r>
            <a:r>
              <a:rPr lang="en-US" dirty="0">
                <a:solidFill>
                  <a:schemeClr val="bg1"/>
                </a:solidFill>
              </a:rPr>
              <a:t> no </a:t>
            </a:r>
            <a:r>
              <a:rPr lang="en-US" dirty="0" err="1">
                <a:solidFill>
                  <a:schemeClr val="bg1"/>
                </a:solidFill>
              </a:rPr>
              <a:t>componente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*</a:t>
            </a:r>
            <a:r>
              <a:rPr lang="en-US" b="1" dirty="0" err="1">
                <a:solidFill>
                  <a:schemeClr val="bg1"/>
                </a:solidFill>
              </a:rPr>
              <a:t>ngFor</a:t>
            </a:r>
            <a:r>
              <a:rPr lang="en-US" b="1" dirty="0">
                <a:solidFill>
                  <a:schemeClr val="bg1"/>
                </a:solidFill>
              </a:rPr>
              <a:t>=“let </a:t>
            </a:r>
            <a:r>
              <a:rPr lang="en-US" b="1" dirty="0" err="1">
                <a:solidFill>
                  <a:schemeClr val="bg1"/>
                </a:solidFill>
              </a:rPr>
              <a:t>noticia</a:t>
            </a:r>
            <a:r>
              <a:rPr lang="en-US" b="1" dirty="0">
                <a:solidFill>
                  <a:schemeClr val="bg1"/>
                </a:solidFill>
              </a:rPr>
              <a:t> of </a:t>
            </a:r>
            <a:r>
              <a:rPr lang="en-US" b="1" dirty="0" err="1">
                <a:solidFill>
                  <a:schemeClr val="bg1"/>
                </a:solidFill>
              </a:rPr>
              <a:t>noticias</a:t>
            </a:r>
            <a:r>
              <a:rPr lang="en-US" b="1" dirty="0">
                <a:solidFill>
                  <a:schemeClr val="bg1"/>
                </a:solidFill>
              </a:rPr>
              <a:t>”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Vamos</a:t>
            </a:r>
            <a:r>
              <a:rPr lang="en-US" b="1" dirty="0">
                <a:solidFill>
                  <a:schemeClr val="bg1"/>
                </a:solidFill>
              </a:rPr>
              <a:t> para o live code!</a:t>
            </a:r>
          </a:p>
        </p:txBody>
      </p:sp>
    </p:spTree>
    <p:extLst>
      <p:ext uri="{BB962C8B-B14F-4D97-AF65-F5344CB8AC3E}">
        <p14:creationId xmlns:p14="http://schemas.microsoft.com/office/powerpoint/2010/main" val="3417552991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ngif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ngIf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base do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if…else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ngIf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seja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else,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base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referência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else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outra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diretiva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chamada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ng-template.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diretiva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ng-template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template mas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sintaxe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	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taghtml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*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ngIf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=“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expressao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else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referencia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”/&gt;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&lt;ng-template #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referencia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&gt;&lt;/ng-template&gt;</a:t>
            </a:r>
          </a:p>
        </p:txBody>
      </p:sp>
    </p:spTree>
    <p:extLst>
      <p:ext uri="{BB962C8B-B14F-4D97-AF65-F5344CB8AC3E}">
        <p14:creationId xmlns:p14="http://schemas.microsoft.com/office/powerpoint/2010/main" val="3213512756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Utilizando</a:t>
            </a: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o </a:t>
            </a: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ngif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AF64A2-F4ED-49AF-8C2A-75D000106120}"/>
              </a:ext>
            </a:extLst>
          </p:cNvPr>
          <p:cNvGrpSpPr/>
          <p:nvPr/>
        </p:nvGrpSpPr>
        <p:grpSpPr>
          <a:xfrm>
            <a:off x="10423468" y="364535"/>
            <a:ext cx="1402533" cy="851660"/>
            <a:chOff x="10192810" y="246341"/>
            <a:chExt cx="1402533" cy="8516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F319D-3A6B-48D0-9BFE-D8BF33068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810" y="318010"/>
              <a:ext cx="779991" cy="77999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50B19F-7343-4329-8BEA-F945BEA3F368}"/>
                </a:ext>
              </a:extLst>
            </p:cNvPr>
            <p:cNvSpPr txBox="1"/>
            <p:nvPr/>
          </p:nvSpPr>
          <p:spPr>
            <a:xfrm>
              <a:off x="10972801" y="246341"/>
              <a:ext cx="622542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C000"/>
                  </a:solidFill>
                </a:rPr>
                <a:t>40</a:t>
              </a:r>
            </a:p>
            <a:p>
              <a:pPr algn="ctr"/>
              <a:r>
                <a:rPr lang="en-US" dirty="0">
                  <a:solidFill>
                    <a:srgbClr val="FFC000"/>
                  </a:solidFill>
                </a:rPr>
                <a:t>MIN</a:t>
              </a:r>
              <a:endParaRPr lang="pt-BR" dirty="0">
                <a:solidFill>
                  <a:srgbClr val="FFC000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1ABCE2A-3C84-4DC0-8CAC-3308F20A47CC}"/>
              </a:ext>
            </a:extLst>
          </p:cNvPr>
          <p:cNvSpPr txBox="1"/>
          <p:nvPr/>
        </p:nvSpPr>
        <p:spPr>
          <a:xfrm>
            <a:off x="691978" y="1488445"/>
            <a:ext cx="10981038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exemplificar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melhor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diretiva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ngIf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fazer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“Leia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sejam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mostradas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4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notícias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mas sim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única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noticia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lógica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acontecer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variável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boolean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iniciada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true e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chamado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clique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variável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false.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esconder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div row,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div row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colocar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seja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mostrada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igual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true.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ngIf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=“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mostrarNoticia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else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fazer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apareça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notícia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sozinha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notícia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sozinha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voltamos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exibir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noticias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cenário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aconteça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adicionar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referência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else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ngIf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ng-template.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template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acrescentar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coluna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12 com o jumbotron do bootstrap.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notícia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única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chamar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voltar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variável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true.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o live code!</a:t>
            </a:r>
          </a:p>
        </p:txBody>
      </p:sp>
    </p:spTree>
    <p:extLst>
      <p:ext uri="{BB962C8B-B14F-4D97-AF65-F5344CB8AC3E}">
        <p14:creationId xmlns:p14="http://schemas.microsoft.com/office/powerpoint/2010/main" val="3089991395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A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8E420F-271A-4F9A-BE45-9853FB0DEAF5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>
              <a:defRPr/>
            </a:pPr>
            <a:r>
              <a:rPr lang="en-US" dirty="0">
                <a:solidFill>
                  <a:srgbClr val="FFFFFF"/>
                </a:solidFill>
              </a:rPr>
              <a:t>RESULTADO ESPERADO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3C9401-7F30-4EBB-A645-083B6455C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40" y="2397211"/>
            <a:ext cx="5647760" cy="23173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02D6BB-27BD-4916-8F88-0EE022528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119" y="2397211"/>
            <a:ext cx="5660748" cy="231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7613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3050695"/>
            <a:ext cx="11474082" cy="756617"/>
          </a:xfrm>
        </p:spPr>
        <p:txBody>
          <a:bodyPr/>
          <a:lstStyle/>
          <a:p>
            <a:r>
              <a:rPr lang="en-US" dirty="0"/>
              <a:t>Event binding</a:t>
            </a:r>
          </a:p>
        </p:txBody>
      </p:sp>
    </p:spTree>
    <p:extLst>
      <p:ext uri="{BB962C8B-B14F-4D97-AF65-F5344CB8AC3E}">
        <p14:creationId xmlns:p14="http://schemas.microsoft.com/office/powerpoint/2010/main" val="739159387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O que é data binding?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comunicação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entre o HTML(template/view) e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comunicação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também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realizada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entre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angular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alguns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recursos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disponíveis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comunicação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São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 Interpolation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Property Binding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 Binding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Two-Way-Binding</a:t>
            </a:r>
          </a:p>
          <a:p>
            <a:pPr marL="5715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Nesta aula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Event Binding.</a:t>
            </a:r>
          </a:p>
        </p:txBody>
      </p:sp>
    </p:spTree>
    <p:extLst>
      <p:ext uri="{BB962C8B-B14F-4D97-AF65-F5344CB8AC3E}">
        <p14:creationId xmlns:p14="http://schemas.microsoft.com/office/powerpoint/2010/main" val="3566175302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O que é event binding?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atribuimos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HTML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determinado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junto com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expressão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corresponde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(event) = “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expressao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(click)=“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mostraNoticiaUnica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()”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seja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 Event Biding serve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Template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D0406C-079B-4C0A-BF69-021D5E261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258" y="3575541"/>
            <a:ext cx="8763086" cy="291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606099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Utilizando</a:t>
            </a: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o event binding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AF64A2-F4ED-49AF-8C2A-75D000106120}"/>
              </a:ext>
            </a:extLst>
          </p:cNvPr>
          <p:cNvGrpSpPr/>
          <p:nvPr/>
        </p:nvGrpSpPr>
        <p:grpSpPr>
          <a:xfrm>
            <a:off x="10423468" y="364535"/>
            <a:ext cx="1402533" cy="851660"/>
            <a:chOff x="10192810" y="246341"/>
            <a:chExt cx="1402533" cy="8516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F319D-3A6B-48D0-9BFE-D8BF33068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810" y="318010"/>
              <a:ext cx="779991" cy="77999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50B19F-7343-4329-8BEA-F945BEA3F368}"/>
                </a:ext>
              </a:extLst>
            </p:cNvPr>
            <p:cNvSpPr txBox="1"/>
            <p:nvPr/>
          </p:nvSpPr>
          <p:spPr>
            <a:xfrm>
              <a:off x="10972801" y="246341"/>
              <a:ext cx="622542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C000"/>
                  </a:solidFill>
                </a:rPr>
                <a:t>30</a:t>
              </a:r>
            </a:p>
            <a:p>
              <a:pPr algn="ctr"/>
              <a:r>
                <a:rPr lang="en-US" dirty="0">
                  <a:solidFill>
                    <a:srgbClr val="FFC000"/>
                  </a:solidFill>
                </a:rPr>
                <a:t>MIN</a:t>
              </a:r>
              <a:endParaRPr lang="pt-BR" dirty="0">
                <a:solidFill>
                  <a:srgbClr val="FFC000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1ABCE2A-3C84-4DC0-8CAC-3308F20A47CC}"/>
              </a:ext>
            </a:extLst>
          </p:cNvPr>
          <p:cNvSpPr txBox="1"/>
          <p:nvPr/>
        </p:nvSpPr>
        <p:spPr>
          <a:xfrm>
            <a:off x="691978" y="1488445"/>
            <a:ext cx="1098103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exemplificar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event binding,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exibe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alerta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browser.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chamado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alerta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template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adicionar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large button do bootstrap.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Neste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adicionar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click.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alerta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exibido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sempre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sofrer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click,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chamado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mostrarAlerta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disparar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alert com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Após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voltar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momento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click for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acionado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o live code!</a:t>
            </a:r>
          </a:p>
        </p:txBody>
      </p:sp>
    </p:spTree>
    <p:extLst>
      <p:ext uri="{BB962C8B-B14F-4D97-AF65-F5344CB8AC3E}">
        <p14:creationId xmlns:p14="http://schemas.microsoft.com/office/powerpoint/2010/main" val="123814329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I Master">
  <a:themeElements>
    <a:clrScheme name="Custom 7">
      <a:dk1>
        <a:srgbClr val="000000"/>
      </a:dk1>
      <a:lt1>
        <a:srgbClr val="FFFFFF"/>
      </a:lt1>
      <a:dk2>
        <a:srgbClr val="AA1133"/>
      </a:dk2>
      <a:lt2>
        <a:srgbClr val="778888"/>
      </a:lt2>
      <a:accent1>
        <a:srgbClr val="FF3366"/>
      </a:accent1>
      <a:accent2>
        <a:srgbClr val="FFB500"/>
      </a:accent2>
      <a:accent3>
        <a:srgbClr val="00BBEE"/>
      </a:accent3>
      <a:accent4>
        <a:srgbClr val="003344"/>
      </a:accent4>
      <a:accent5>
        <a:srgbClr val="408FCD"/>
      </a:accent5>
      <a:accent6>
        <a:srgbClr val="2F539C"/>
      </a:accent6>
      <a:hlink>
        <a:srgbClr val="666666"/>
      </a:hlink>
      <a:folHlink>
        <a:srgbClr val="7788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19050">
          <a:noFill/>
          <a:prstDash val="sysDot"/>
          <a:headEnd type="none" w="med" len="med"/>
          <a:tailEnd type="oval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bg1"/>
          </a:solidFill>
          <a:prstDash val="dot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Props1.xml><?xml version="1.0" encoding="utf-8"?>
<ds:datastoreItem xmlns:ds="http://schemas.openxmlformats.org/officeDocument/2006/customXml" ds:itemID="{A55A5BC4-8E4A-40D5-9ED8-05D1792F7092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5747</TotalTime>
  <Words>11074</Words>
  <Application>Microsoft Office PowerPoint</Application>
  <PresentationFormat>Widescreen</PresentationFormat>
  <Paragraphs>1314</Paragraphs>
  <Slides>227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15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227</vt:i4>
      </vt:variant>
    </vt:vector>
  </HeadingPairs>
  <TitlesOfParts>
    <vt:vector size="244" baseType="lpstr">
      <vt:lpstr>Arial</vt:lpstr>
      <vt:lpstr>Arial</vt:lpstr>
      <vt:lpstr>Arial Black</vt:lpstr>
      <vt:lpstr>Calibri</vt:lpstr>
      <vt:lpstr>Calibri Light</vt:lpstr>
      <vt:lpstr>Consolas</vt:lpstr>
      <vt:lpstr>Gotham Light</vt:lpstr>
      <vt:lpstr>Gotham Medium</vt:lpstr>
      <vt:lpstr>helvetica</vt:lpstr>
      <vt:lpstr>Open Sans</vt:lpstr>
      <vt:lpstr>Roboto</vt:lpstr>
      <vt:lpstr>Roboto Black</vt:lpstr>
      <vt:lpstr>Roboto Light</vt:lpstr>
      <vt:lpstr>Segoe UI</vt:lpstr>
      <vt:lpstr>Segoe UI Light</vt:lpstr>
      <vt:lpstr>Office Theme</vt:lpstr>
      <vt:lpstr>AI Master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 que iremos aprender?</vt:lpstr>
      <vt:lpstr>O que são módulos</vt:lpstr>
      <vt:lpstr>Estrutura básica do módulo</vt:lpstr>
      <vt:lpstr>Declaration</vt:lpstr>
      <vt:lpstr>IMPORTS</vt:lpstr>
      <vt:lpstr>Providers</vt:lpstr>
      <vt:lpstr>Atividade Prática</vt:lpstr>
      <vt:lpstr>Apresentação do PowerPoint</vt:lpstr>
      <vt:lpstr>Apresentação do PowerPoint</vt:lpstr>
      <vt:lpstr>O que é Input e Output?</vt:lpstr>
      <vt:lpstr>INPUT - Cenário</vt:lpstr>
      <vt:lpstr>INPUT - Cenário</vt:lpstr>
      <vt:lpstr>INPUT - Cenário</vt:lpstr>
      <vt:lpstr>INPUT - Cenário</vt:lpstr>
      <vt:lpstr>INPUT</vt:lpstr>
      <vt:lpstr>INPUT</vt:lpstr>
      <vt:lpstr>INPUT</vt:lpstr>
      <vt:lpstr>INPUT</vt:lpstr>
      <vt:lpstr>OUTPUT - Cenário</vt:lpstr>
      <vt:lpstr>OUTPUT - Cenário</vt:lpstr>
      <vt:lpstr>OUTPUT - Cenário</vt:lpstr>
      <vt:lpstr>OUTPUT</vt:lpstr>
      <vt:lpstr>OUTPUT</vt:lpstr>
      <vt:lpstr>OUTPUT</vt:lpstr>
      <vt:lpstr>INPUT / OUTPUT</vt:lpstr>
      <vt:lpstr>Atividade Prática</vt:lpstr>
      <vt:lpstr>Apresentação do PowerPoint</vt:lpstr>
      <vt:lpstr>O que iremos aprender?</vt:lpstr>
      <vt:lpstr>Conceito de API</vt:lpstr>
      <vt:lpstr>Conceito de API</vt:lpstr>
      <vt:lpstr>Conceito de API</vt:lpstr>
      <vt:lpstr>Injeção de Dependência no Angular</vt:lpstr>
      <vt:lpstr>Injeção de Dependência no Angular</vt:lpstr>
      <vt:lpstr>Injeção de Dependência no Angular</vt:lpstr>
      <vt:lpstr>Injeção de Dependência no Angular</vt:lpstr>
      <vt:lpstr>A classe HttpClient do Angular</vt:lpstr>
      <vt:lpstr>A classe HttpClient do Angular</vt:lpstr>
      <vt:lpstr>A classe HttpClient do Angular</vt:lpstr>
      <vt:lpstr>Promises</vt:lpstr>
      <vt:lpstr>Promises</vt:lpstr>
      <vt:lpstr>Observables</vt:lpstr>
      <vt:lpstr>Observable</vt:lpstr>
      <vt:lpstr>Observables</vt:lpstr>
      <vt:lpstr>Atividade Prática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André Gomes</dc:creator>
  <cp:lastModifiedBy>Specie, Suellyn</cp:lastModifiedBy>
  <cp:revision>168</cp:revision>
  <dcterms:created xsi:type="dcterms:W3CDTF">2018-03-08T20:56:03Z</dcterms:created>
  <dcterms:modified xsi:type="dcterms:W3CDTF">2018-04-13T18:53:26Z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6020b0-6d69-48c1-9bb5-c586c1062b70_Enabled">
    <vt:lpwstr>True</vt:lpwstr>
  </property>
  <property fmtid="{D5CDD505-2E9C-101B-9397-08002B2CF9AE}" pid="3" name="MSIP_Label_236020b0-6d69-48c1-9bb5-c586c1062b70_SiteId">
    <vt:lpwstr>cf36141c-ddd7-45a7-b073-111f66d0b30c</vt:lpwstr>
  </property>
  <property fmtid="{D5CDD505-2E9C-101B-9397-08002B2CF9AE}" pid="4" name="MSIP_Label_236020b0-6d69-48c1-9bb5-c586c1062b70_Ref">
    <vt:lpwstr>https://api.informationprotection.azure.com/api/cf36141c-ddd7-45a7-b073-111f66d0b30c</vt:lpwstr>
  </property>
  <property fmtid="{D5CDD505-2E9C-101B-9397-08002B2CF9AE}" pid="5" name="MSIP_Label_236020b0-6d69-48c1-9bb5-c586c1062b70_Owner">
    <vt:lpwstr>andre.gomes@avanade.com</vt:lpwstr>
  </property>
  <property fmtid="{D5CDD505-2E9C-101B-9397-08002B2CF9AE}" pid="6" name="MSIP_Label_236020b0-6d69-48c1-9bb5-c586c1062b70_SetDate">
    <vt:lpwstr>2018-03-08T17:57:31.5806800-03:00</vt:lpwstr>
  </property>
  <property fmtid="{D5CDD505-2E9C-101B-9397-08002B2CF9AE}" pid="7" name="MSIP_Label_236020b0-6d69-48c1-9bb5-c586c1062b70_Name">
    <vt:lpwstr>Confidential</vt:lpwstr>
  </property>
  <property fmtid="{D5CDD505-2E9C-101B-9397-08002B2CF9AE}" pid="8" name="MSIP_Label_236020b0-6d69-48c1-9bb5-c586c1062b70_Application">
    <vt:lpwstr>Microsoft Azure Information Protection</vt:lpwstr>
  </property>
  <property fmtid="{D5CDD505-2E9C-101B-9397-08002B2CF9AE}" pid="9" name="MSIP_Label_236020b0-6d69-48c1-9bb5-c586c1062b70_Extended_MSFT_Method">
    <vt:lpwstr>Automatic</vt:lpwstr>
  </property>
  <property fmtid="{D5CDD505-2E9C-101B-9397-08002B2CF9AE}" pid="10" name="MSIP_Label_5fae8262-b78e-4366-8929-a5d6aac95320_Enabled">
    <vt:lpwstr>True</vt:lpwstr>
  </property>
  <property fmtid="{D5CDD505-2E9C-101B-9397-08002B2CF9AE}" pid="11" name="MSIP_Label_5fae8262-b78e-4366-8929-a5d6aac95320_SiteId">
    <vt:lpwstr>cf36141c-ddd7-45a7-b073-111f66d0b30c</vt:lpwstr>
  </property>
  <property fmtid="{D5CDD505-2E9C-101B-9397-08002B2CF9AE}" pid="12" name="MSIP_Label_5fae8262-b78e-4366-8929-a5d6aac95320_Ref">
    <vt:lpwstr>https://api.informationprotection.azure.com/api/cf36141c-ddd7-45a7-b073-111f66d0b30c</vt:lpwstr>
  </property>
  <property fmtid="{D5CDD505-2E9C-101B-9397-08002B2CF9AE}" pid="13" name="MSIP_Label_5fae8262-b78e-4366-8929-a5d6aac95320_Owner">
    <vt:lpwstr>andre.gomes@avanade.com</vt:lpwstr>
  </property>
  <property fmtid="{D5CDD505-2E9C-101B-9397-08002B2CF9AE}" pid="14" name="MSIP_Label_5fae8262-b78e-4366-8929-a5d6aac95320_SetDate">
    <vt:lpwstr>2018-03-08T17:57:31.5821840-03:00</vt:lpwstr>
  </property>
  <property fmtid="{D5CDD505-2E9C-101B-9397-08002B2CF9AE}" pid="15" name="MSIP_Label_5fae8262-b78e-4366-8929-a5d6aac95320_Name">
    <vt:lpwstr>Everyone Has Full Control</vt:lpwstr>
  </property>
  <property fmtid="{D5CDD505-2E9C-101B-9397-08002B2CF9AE}" pid="16" name="MSIP_Label_5fae8262-b78e-4366-8929-a5d6aac95320_Application">
    <vt:lpwstr>Microsoft Azure Information Protection</vt:lpwstr>
  </property>
  <property fmtid="{D5CDD505-2E9C-101B-9397-08002B2CF9AE}" pid="17" name="MSIP_Label_5fae8262-b78e-4366-8929-a5d6aac95320_Extended_MSFT_Method">
    <vt:lpwstr>Automatic</vt:lpwstr>
  </property>
  <property fmtid="{D5CDD505-2E9C-101B-9397-08002B2CF9AE}" pid="18" name="MSIP_Label_5fae8262-b78e-4366-8929-a5d6aac95320_Parent">
    <vt:lpwstr>236020b0-6d69-48c1-9bb5-c586c1062b70</vt:lpwstr>
  </property>
  <property fmtid="{D5CDD505-2E9C-101B-9397-08002B2CF9AE}" pid="19" name="Sensitivity">
    <vt:lpwstr>Confidential Everyone Has Full Control</vt:lpwstr>
  </property>
</Properties>
</file>